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6" autoAdjust="0"/>
    <p:restoredTop sz="94660"/>
  </p:normalViewPr>
  <p:slideViewPr>
    <p:cSldViewPr snapToGrid="0" showGuides="1">
      <p:cViewPr>
        <p:scale>
          <a:sx n="153" d="100"/>
          <a:sy n="153" d="100"/>
        </p:scale>
        <p:origin x="1400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50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2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0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13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27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55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65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03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70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3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3A0D-CBA7-42CF-9081-12D8A850B1A1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0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21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535B2-5BB5-4354-8989-2A6D2220E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11" y="1262663"/>
            <a:ext cx="8456177" cy="12544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Bibliometric and critical review of Augmented Reality in E-commerce: Cross-cultural perspective</a:t>
            </a:r>
            <a:b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Małgorzata Bartosik – </a:t>
            </a:r>
            <a:r>
              <a:rPr lang="pl-PL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Purgat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; Tomasz Grzegorczyk; Wiktoria Rakowska 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of International Management;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Poznan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University of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Economics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and Business</a:t>
            </a:r>
            <a:b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55846E3-74C0-A446-4B12-8CC61C02C04E}"/>
              </a:ext>
            </a:extLst>
          </p:cNvPr>
          <p:cNvSpPr/>
          <p:nvPr/>
        </p:nvSpPr>
        <p:spPr>
          <a:xfrm>
            <a:off x="343911" y="2517106"/>
            <a:ext cx="8710575" cy="208709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  <a:p>
            <a:pPr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study aims to map the current research landscape on AR use in e-commerce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relation to cultural dependences and propose future research directions through a critical literature review and bibliometric analysis. 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0869D0C-F02B-DC95-3CF0-773F1FB7A3FC}"/>
              </a:ext>
            </a:extLst>
          </p:cNvPr>
          <p:cNvSpPr/>
          <p:nvPr/>
        </p:nvSpPr>
        <p:spPr>
          <a:xfrm>
            <a:off x="343911" y="4650069"/>
            <a:ext cx="8800089" cy="1791191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used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VOSviewer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bibliometric analysis by mapping bibliographic coupling and keyword co-occurrence patterns from the Scopus database.</a:t>
            </a:r>
          </a:p>
          <a:p>
            <a:pPr algn="just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We conducted a critical literature review focused on cultural variations in AR acceptance, using specific keywords related to cross-cultural analysis. 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6263F5A-6B74-29F3-41E0-6AFEC749A081}"/>
              </a:ext>
            </a:extLst>
          </p:cNvPr>
          <p:cNvSpPr txBox="1"/>
          <p:nvPr/>
        </p:nvSpPr>
        <p:spPr>
          <a:xfrm>
            <a:off x="206862" y="6425076"/>
            <a:ext cx="4191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dirty="0" err="1"/>
              <a:t>This</a:t>
            </a:r>
            <a:r>
              <a:rPr lang="pl-PL" sz="900" dirty="0"/>
              <a:t> </a:t>
            </a:r>
            <a:r>
              <a:rPr lang="pl-PL" sz="900" dirty="0" err="1"/>
              <a:t>study</a:t>
            </a:r>
            <a:r>
              <a:rPr lang="pl-PL" sz="900" dirty="0"/>
              <a:t> was </a:t>
            </a:r>
            <a:r>
              <a:rPr lang="pl-PL" sz="900" dirty="0" err="1"/>
              <a:t>partly</a:t>
            </a:r>
            <a:r>
              <a:rPr lang="pl-PL" sz="900" dirty="0"/>
              <a:t> </a:t>
            </a:r>
            <a:r>
              <a:rPr lang="pl-PL" sz="900" dirty="0" err="1"/>
              <a:t>funded</a:t>
            </a:r>
            <a:r>
              <a:rPr lang="pl-PL" sz="900" dirty="0"/>
              <a:t> by the </a:t>
            </a:r>
            <a:r>
              <a:rPr lang="pl-PL" sz="900" dirty="0" err="1"/>
              <a:t>National</a:t>
            </a:r>
            <a:r>
              <a:rPr lang="pl-PL" sz="900" dirty="0"/>
              <a:t> Science Centre (Poland), grant no. 2022/47/B/HS4/00448 and by the Minister of Science </a:t>
            </a:r>
            <a:r>
              <a:rPr lang="pl-PL" sz="900" dirty="0" err="1"/>
              <a:t>under</a:t>
            </a:r>
            <a:r>
              <a:rPr lang="pl-PL" sz="900" dirty="0"/>
              <a:t> the “</a:t>
            </a:r>
            <a:r>
              <a:rPr lang="pl-PL" sz="900" dirty="0" err="1"/>
              <a:t>Regional</a:t>
            </a:r>
            <a:r>
              <a:rPr lang="pl-PL" sz="900" dirty="0"/>
              <a:t> </a:t>
            </a:r>
            <a:r>
              <a:rPr lang="pl-PL" sz="900" dirty="0" err="1"/>
              <a:t>Initiative</a:t>
            </a:r>
            <a:r>
              <a:rPr lang="pl-PL" sz="900" dirty="0"/>
              <a:t> for Excellence” </a:t>
            </a:r>
            <a:r>
              <a:rPr lang="pl-PL" sz="900" dirty="0" err="1"/>
              <a:t>Programme</a:t>
            </a:r>
            <a:r>
              <a:rPr lang="pl-PL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91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A535B2-5BB5-4354-8989-2A6D2220E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047" y="1817245"/>
            <a:ext cx="6675969" cy="718139"/>
          </a:xfrm>
        </p:spPr>
        <p:txBody>
          <a:bodyPr>
            <a:normAutofit/>
          </a:bodyPr>
          <a:lstStyle/>
          <a:p>
            <a:br>
              <a:rPr lang="pl-PL" sz="1300" dirty="0"/>
            </a:br>
            <a:endParaRPr lang="pl-PL" sz="13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3B592C4-F898-9C24-F911-B3AEF2026F0D}"/>
              </a:ext>
            </a:extLst>
          </p:cNvPr>
          <p:cNvSpPr/>
          <p:nvPr/>
        </p:nvSpPr>
        <p:spPr>
          <a:xfrm>
            <a:off x="41393" y="1620633"/>
            <a:ext cx="6176357" cy="30129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3A7DA23-ACB7-7280-3ADA-7FCFE5BD2F72}"/>
              </a:ext>
            </a:extLst>
          </p:cNvPr>
          <p:cNvSpPr txBox="1"/>
          <p:nvPr/>
        </p:nvSpPr>
        <p:spPr>
          <a:xfrm>
            <a:off x="440266" y="6412998"/>
            <a:ext cx="4191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dirty="0" err="1"/>
              <a:t>This</a:t>
            </a:r>
            <a:r>
              <a:rPr lang="pl-PL" sz="900" dirty="0"/>
              <a:t> </a:t>
            </a:r>
            <a:r>
              <a:rPr lang="pl-PL" sz="900" dirty="0" err="1"/>
              <a:t>study</a:t>
            </a:r>
            <a:r>
              <a:rPr lang="pl-PL" sz="900" dirty="0"/>
              <a:t> was </a:t>
            </a:r>
            <a:r>
              <a:rPr lang="pl-PL" sz="900" dirty="0" err="1"/>
              <a:t>partly</a:t>
            </a:r>
            <a:r>
              <a:rPr lang="pl-PL" sz="900" dirty="0"/>
              <a:t> </a:t>
            </a:r>
            <a:r>
              <a:rPr lang="pl-PL" sz="900" dirty="0" err="1"/>
              <a:t>funded</a:t>
            </a:r>
            <a:r>
              <a:rPr lang="pl-PL" sz="900" dirty="0"/>
              <a:t> by the </a:t>
            </a:r>
            <a:r>
              <a:rPr lang="pl-PL" sz="900" dirty="0" err="1"/>
              <a:t>National</a:t>
            </a:r>
            <a:r>
              <a:rPr lang="pl-PL" sz="900" dirty="0"/>
              <a:t> Science Centre (Poland), grant no. 2022/47/B/HS4/00448 and by the Minister of Science </a:t>
            </a:r>
            <a:r>
              <a:rPr lang="pl-PL" sz="900" dirty="0" err="1"/>
              <a:t>under</a:t>
            </a:r>
            <a:r>
              <a:rPr lang="pl-PL" sz="900" dirty="0"/>
              <a:t> the “</a:t>
            </a:r>
            <a:r>
              <a:rPr lang="pl-PL" sz="900" dirty="0" err="1"/>
              <a:t>Regional</a:t>
            </a:r>
            <a:r>
              <a:rPr lang="pl-PL" sz="900" dirty="0"/>
              <a:t> </a:t>
            </a:r>
            <a:r>
              <a:rPr lang="pl-PL" sz="900" dirty="0" err="1"/>
              <a:t>Initiative</a:t>
            </a:r>
            <a:r>
              <a:rPr lang="pl-PL" sz="900" dirty="0"/>
              <a:t> for Excellence” </a:t>
            </a:r>
            <a:r>
              <a:rPr lang="pl-PL" sz="900" dirty="0" err="1"/>
              <a:t>Programme</a:t>
            </a:r>
            <a:r>
              <a:rPr lang="pl-PL" sz="9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739BECE-0989-2819-0E84-A4F7612B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1840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CABD2C2-A917-F8E9-0D68-ADF1FFB85DB2}"/>
              </a:ext>
            </a:extLst>
          </p:cNvPr>
          <p:cNvSpPr txBox="1"/>
          <p:nvPr/>
        </p:nvSpPr>
        <p:spPr>
          <a:xfrm>
            <a:off x="6217751" y="4411201"/>
            <a:ext cx="2660073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GB" sz="1600" b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Figure 6. </a:t>
            </a:r>
            <a:r>
              <a:rPr lang="en-GB" sz="16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Bibliographic coupling analysis by country (min. 5 articles)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8.png">
            <a:extLst>
              <a:ext uri="{FF2B5EF4-FFF2-40B4-BE49-F238E27FC236}">
                <a16:creationId xmlns:a16="http://schemas.microsoft.com/office/drawing/2014/main" id="{6F67834E-29FF-874A-3C32-2D9E1BD957B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28954" y="1970117"/>
            <a:ext cx="4195438" cy="3237728"/>
          </a:xfrm>
          <a:prstGeom prst="rect">
            <a:avLst/>
          </a:prstGeom>
          <a:ln/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68066F-578E-A159-2BF1-AA3A93CC3546}"/>
              </a:ext>
            </a:extLst>
          </p:cNvPr>
          <p:cNvSpPr txBox="1"/>
          <p:nvPr/>
        </p:nvSpPr>
        <p:spPr>
          <a:xfrm>
            <a:off x="41394" y="2066384"/>
            <a:ext cx="617635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identified key research themes such as AR marketing, technology adoption, and consumer behavior, noting a gap in intercultural studies.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analysis revealed distinct clusters among organizations, journals, countries, and keywords.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AR technology is increasingly employed in e-commerce, cultural factors remain underexplored, yet they significantly impact AR acceptance.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 traits such as collectivism, power distance, and uncertainty avoidance notably influence consumers' perceptions and acceptance of AR in e-commerce.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Perceived usefulness, ease of use, enjoyment, and social influence are also affected by cultural variations.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01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312</Words>
  <Application>Microsoft Macintosh PowerPoint</Application>
  <PresentationFormat>Pokaz na ekranie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Bibliometric and critical review of Augmented Reality in E-commerce: Cross-cultural perspective Małgorzata Bartosik – Purgat; Tomasz Grzegorczyk; Wiktoria Rakowska  Department of International Management; Poznan University of Economics and Business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Muradin</dc:creator>
  <cp:lastModifiedBy>Tomasz Grzegorczyk</cp:lastModifiedBy>
  <cp:revision>15</cp:revision>
  <dcterms:created xsi:type="dcterms:W3CDTF">2024-09-12T16:00:15Z</dcterms:created>
  <dcterms:modified xsi:type="dcterms:W3CDTF">2024-10-17T20:59:35Z</dcterms:modified>
</cp:coreProperties>
</file>