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0" r:id="rId4"/>
  </p:sldIdLst>
  <p:sldSz cx="9144000" cy="6858000" type="screen4x3"/>
  <p:notesSz cx="6858000" cy="9144000"/>
  <p:defaultTextStyle>
    <a:defPPr>
      <a:defRPr lang="en-US"/>
    </a:defPPr>
    <a:lvl1pPr marL="0" algn="l" defTabSz="457145" rtl="0" eaLnBrk="1" latinLnBrk="0" hangingPunct="1">
      <a:defRPr sz="1800" kern="1200">
        <a:solidFill>
          <a:schemeClr val="tx1"/>
        </a:solidFill>
        <a:latin typeface="+mn-lt"/>
        <a:ea typeface="+mn-ea"/>
        <a:cs typeface="+mn-cs"/>
      </a:defRPr>
    </a:lvl1pPr>
    <a:lvl2pPr marL="457145" algn="l" defTabSz="457145" rtl="0" eaLnBrk="1" latinLnBrk="0" hangingPunct="1">
      <a:defRPr sz="1800" kern="1200">
        <a:solidFill>
          <a:schemeClr val="tx1"/>
        </a:solidFill>
        <a:latin typeface="+mn-lt"/>
        <a:ea typeface="+mn-ea"/>
        <a:cs typeface="+mn-cs"/>
      </a:defRPr>
    </a:lvl2pPr>
    <a:lvl3pPr marL="914290" algn="l" defTabSz="457145" rtl="0" eaLnBrk="1" latinLnBrk="0" hangingPunct="1">
      <a:defRPr sz="1800" kern="1200">
        <a:solidFill>
          <a:schemeClr val="tx1"/>
        </a:solidFill>
        <a:latin typeface="+mn-lt"/>
        <a:ea typeface="+mn-ea"/>
        <a:cs typeface="+mn-cs"/>
      </a:defRPr>
    </a:lvl3pPr>
    <a:lvl4pPr marL="1371435" algn="l" defTabSz="457145" rtl="0" eaLnBrk="1" latinLnBrk="0" hangingPunct="1">
      <a:defRPr sz="1800" kern="1200">
        <a:solidFill>
          <a:schemeClr val="tx1"/>
        </a:solidFill>
        <a:latin typeface="+mn-lt"/>
        <a:ea typeface="+mn-ea"/>
        <a:cs typeface="+mn-cs"/>
      </a:defRPr>
    </a:lvl4pPr>
    <a:lvl5pPr marL="1828581" algn="l" defTabSz="457145" rtl="0" eaLnBrk="1" latinLnBrk="0" hangingPunct="1">
      <a:defRPr sz="1800" kern="1200">
        <a:solidFill>
          <a:schemeClr val="tx1"/>
        </a:solidFill>
        <a:latin typeface="+mn-lt"/>
        <a:ea typeface="+mn-ea"/>
        <a:cs typeface="+mn-cs"/>
      </a:defRPr>
    </a:lvl5pPr>
    <a:lvl6pPr marL="2285726" algn="l" defTabSz="457145" rtl="0" eaLnBrk="1" latinLnBrk="0" hangingPunct="1">
      <a:defRPr sz="1800" kern="1200">
        <a:solidFill>
          <a:schemeClr val="tx1"/>
        </a:solidFill>
        <a:latin typeface="+mn-lt"/>
        <a:ea typeface="+mn-ea"/>
        <a:cs typeface="+mn-cs"/>
      </a:defRPr>
    </a:lvl6pPr>
    <a:lvl7pPr marL="2742871" algn="l" defTabSz="457145" rtl="0" eaLnBrk="1" latinLnBrk="0" hangingPunct="1">
      <a:defRPr sz="1800" kern="1200">
        <a:solidFill>
          <a:schemeClr val="tx1"/>
        </a:solidFill>
        <a:latin typeface="+mn-lt"/>
        <a:ea typeface="+mn-ea"/>
        <a:cs typeface="+mn-cs"/>
      </a:defRPr>
    </a:lvl7pPr>
    <a:lvl8pPr marL="3200016" algn="l" defTabSz="457145" rtl="0" eaLnBrk="1" latinLnBrk="0" hangingPunct="1">
      <a:defRPr sz="1800" kern="1200">
        <a:solidFill>
          <a:schemeClr val="tx1"/>
        </a:solidFill>
        <a:latin typeface="+mn-lt"/>
        <a:ea typeface="+mn-ea"/>
        <a:cs typeface="+mn-cs"/>
      </a:defRPr>
    </a:lvl8pPr>
    <a:lvl9pPr marL="3657161" algn="l" defTabSz="457145"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85" d="100"/>
          <a:sy n="85" d="100"/>
        </p:scale>
        <p:origin x="1363"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pl-PL"/>
              <a:t>Kliknij, aby edytować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9" indent="0" algn="ctr">
              <a:buNone/>
              <a:defRPr sz="2000"/>
            </a:lvl2pPr>
            <a:lvl3pPr marL="914418" indent="0" algn="ctr">
              <a:buNone/>
              <a:defRPr sz="1800"/>
            </a:lvl3pPr>
            <a:lvl4pPr marL="1371627" indent="0" algn="ctr">
              <a:buNone/>
              <a:defRPr sz="1600"/>
            </a:lvl4pPr>
            <a:lvl5pPr marL="1828837" indent="0" algn="ctr">
              <a:buNone/>
              <a:defRPr sz="1600"/>
            </a:lvl5pPr>
            <a:lvl6pPr marL="2286046" indent="0" algn="ctr">
              <a:buNone/>
              <a:defRPr sz="1600"/>
            </a:lvl6pPr>
            <a:lvl7pPr marL="2743255" indent="0" algn="ctr">
              <a:buNone/>
              <a:defRPr sz="1600"/>
            </a:lvl7pPr>
            <a:lvl8pPr marL="3200464" indent="0" algn="ctr">
              <a:buNone/>
              <a:defRPr sz="1600"/>
            </a:lvl8pPr>
            <a:lvl9pPr marL="3657673" indent="0" algn="ctr">
              <a:buNone/>
              <a:defRPr sz="16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CB673A0D-CBA7-42CF-9081-12D8A850B1A1}" type="datetimeFigureOut">
              <a:rPr lang="pl-PL" smtClean="0"/>
              <a:t>12.10.2024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3172506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CB673A0D-CBA7-42CF-9081-12D8A850B1A1}" type="datetimeFigureOut">
              <a:rPr lang="pl-PL" smtClean="0"/>
              <a:t>12.10.2024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574253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CB673A0D-CBA7-42CF-9081-12D8A850B1A1}" type="datetimeFigureOut">
              <a:rPr lang="pl-PL" smtClean="0"/>
              <a:t>12.10.2024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2361403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CB673A0D-CBA7-42CF-9081-12D8A850B1A1}" type="datetimeFigureOut">
              <a:rPr lang="pl-PL" smtClean="0"/>
              <a:t>12.10.2024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974137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pl-PL"/>
              <a:t>Kliknij, aby edytować styl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9" indent="0">
              <a:buNone/>
              <a:defRPr sz="2000">
                <a:solidFill>
                  <a:schemeClr val="tx1">
                    <a:tint val="75000"/>
                  </a:schemeClr>
                </a:solidFill>
              </a:defRPr>
            </a:lvl2pPr>
            <a:lvl3pPr marL="914418" indent="0">
              <a:buNone/>
              <a:defRPr sz="1800">
                <a:solidFill>
                  <a:schemeClr val="tx1">
                    <a:tint val="75000"/>
                  </a:schemeClr>
                </a:solidFill>
              </a:defRPr>
            </a:lvl3pPr>
            <a:lvl4pPr marL="1371627" indent="0">
              <a:buNone/>
              <a:defRPr sz="1600">
                <a:solidFill>
                  <a:schemeClr val="tx1">
                    <a:tint val="75000"/>
                  </a:schemeClr>
                </a:solidFill>
              </a:defRPr>
            </a:lvl4pPr>
            <a:lvl5pPr marL="1828837" indent="0">
              <a:buNone/>
              <a:defRPr sz="1600">
                <a:solidFill>
                  <a:schemeClr val="tx1">
                    <a:tint val="75000"/>
                  </a:schemeClr>
                </a:solidFill>
              </a:defRPr>
            </a:lvl5pPr>
            <a:lvl6pPr marL="2286046" indent="0">
              <a:buNone/>
              <a:defRPr sz="1600">
                <a:solidFill>
                  <a:schemeClr val="tx1">
                    <a:tint val="75000"/>
                  </a:schemeClr>
                </a:solidFill>
              </a:defRPr>
            </a:lvl6pPr>
            <a:lvl7pPr marL="2743255" indent="0">
              <a:buNone/>
              <a:defRPr sz="1600">
                <a:solidFill>
                  <a:schemeClr val="tx1">
                    <a:tint val="75000"/>
                  </a:schemeClr>
                </a:solidFill>
              </a:defRPr>
            </a:lvl7pPr>
            <a:lvl8pPr marL="3200464" indent="0">
              <a:buNone/>
              <a:defRPr sz="1600">
                <a:solidFill>
                  <a:schemeClr val="tx1">
                    <a:tint val="75000"/>
                  </a:schemeClr>
                </a:solidFill>
              </a:defRPr>
            </a:lvl8pPr>
            <a:lvl9pPr marL="3657673" indent="0">
              <a:buNone/>
              <a:defRPr sz="1600">
                <a:solidFill>
                  <a:schemeClr val="tx1">
                    <a:tint val="75000"/>
                  </a:schemeClr>
                </a:solidFill>
              </a:defRPr>
            </a:lvl9pPr>
          </a:lstStyle>
          <a:p>
            <a:pPr lvl="0"/>
            <a:r>
              <a:rPr lang="pl-PL"/>
              <a:t>Edytuj style wzorca tekstu</a:t>
            </a:r>
          </a:p>
        </p:txBody>
      </p:sp>
      <p:sp>
        <p:nvSpPr>
          <p:cNvPr id="4" name="Date Placeholder 3"/>
          <p:cNvSpPr>
            <a:spLocks noGrp="1"/>
          </p:cNvSpPr>
          <p:nvPr>
            <p:ph type="dt" sz="half" idx="10"/>
          </p:nvPr>
        </p:nvSpPr>
        <p:spPr/>
        <p:txBody>
          <a:bodyPr/>
          <a:lstStyle/>
          <a:p>
            <a:fld id="{CB673A0D-CBA7-42CF-9081-12D8A850B1A1}" type="datetimeFigureOut">
              <a:rPr lang="pl-PL" smtClean="0"/>
              <a:t>12.10.2024</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628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CB673A0D-CBA7-42CF-9081-12D8A850B1A1}" type="datetimeFigureOut">
              <a:rPr lang="pl-PL" smtClean="0"/>
              <a:t>12.10.2024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2037277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pl-PL"/>
              <a:t>Kliknij, aby edytować styl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pl-PL"/>
              <a:t>Edytuj style wzorca tekstu</a:t>
            </a:r>
          </a:p>
        </p:txBody>
      </p:sp>
      <p:sp>
        <p:nvSpPr>
          <p:cNvPr id="4" name="Content Placeholder 3"/>
          <p:cNvSpPr>
            <a:spLocks noGrp="1"/>
          </p:cNvSpPr>
          <p:nvPr>
            <p:ph sz="half" idx="2"/>
          </p:nvPr>
        </p:nvSpPr>
        <p:spPr>
          <a:xfrm>
            <a:off x="629842" y="2505075"/>
            <a:ext cx="3868340"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209" indent="0">
              <a:buNone/>
              <a:defRPr sz="2000" b="1"/>
            </a:lvl2pPr>
            <a:lvl3pPr marL="914418" indent="0">
              <a:buNone/>
              <a:defRPr sz="1800" b="1"/>
            </a:lvl3pPr>
            <a:lvl4pPr marL="1371627" indent="0">
              <a:buNone/>
              <a:defRPr sz="1600" b="1"/>
            </a:lvl4pPr>
            <a:lvl5pPr marL="1828837" indent="0">
              <a:buNone/>
              <a:defRPr sz="1600" b="1"/>
            </a:lvl5pPr>
            <a:lvl6pPr marL="2286046" indent="0">
              <a:buNone/>
              <a:defRPr sz="1600" b="1"/>
            </a:lvl6pPr>
            <a:lvl7pPr marL="2743255" indent="0">
              <a:buNone/>
              <a:defRPr sz="1600" b="1"/>
            </a:lvl7pPr>
            <a:lvl8pPr marL="3200464" indent="0">
              <a:buNone/>
              <a:defRPr sz="1600" b="1"/>
            </a:lvl8pPr>
            <a:lvl9pPr marL="3657673" indent="0">
              <a:buNone/>
              <a:defRPr sz="1600" b="1"/>
            </a:lvl9pPr>
          </a:lstStyle>
          <a:p>
            <a:pPr lvl="0"/>
            <a:r>
              <a:rPr lang="pl-PL"/>
              <a:t>Edytuj style wzorca tekstu</a:t>
            </a:r>
          </a:p>
        </p:txBody>
      </p:sp>
      <p:sp>
        <p:nvSpPr>
          <p:cNvPr id="6" name="Content Placeholder 5"/>
          <p:cNvSpPr>
            <a:spLocks noGrp="1"/>
          </p:cNvSpPr>
          <p:nvPr>
            <p:ph sz="quarter" idx="4"/>
          </p:nvPr>
        </p:nvSpPr>
        <p:spPr>
          <a:xfrm>
            <a:off x="4629151" y="2505075"/>
            <a:ext cx="3887391"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CB673A0D-CBA7-42CF-9081-12D8A850B1A1}" type="datetimeFigureOut">
              <a:rPr lang="pl-PL" smtClean="0"/>
              <a:t>12.10.2024</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2634552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CB673A0D-CBA7-42CF-9081-12D8A850B1A1}" type="datetimeFigureOut">
              <a:rPr lang="pl-PL" smtClean="0"/>
              <a:t>12.10.2024</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1271655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673A0D-CBA7-42CF-9081-12D8A850B1A1}" type="datetimeFigureOut">
              <a:rPr lang="pl-PL" smtClean="0"/>
              <a:t>12.10.2024</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1514031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2" y="457200"/>
            <a:ext cx="2949178" cy="1600200"/>
          </a:xfrm>
        </p:spPr>
        <p:txBody>
          <a:bodyPr anchor="b"/>
          <a:lstStyle>
            <a:lvl1pPr>
              <a:defRPr sz="3200"/>
            </a:lvl1pPr>
          </a:lstStyle>
          <a:p>
            <a:r>
              <a:rPr lang="pl-PL"/>
              <a:t>Kliknij, aby edytować styl</a:t>
            </a:r>
            <a:endParaRPr lang="en-US" dirty="0"/>
          </a:p>
        </p:txBody>
      </p:sp>
      <p:sp>
        <p:nvSpPr>
          <p:cNvPr id="3" name="Content Placeholder 2"/>
          <p:cNvSpPr>
            <a:spLocks noGrp="1"/>
          </p:cNvSpPr>
          <p:nvPr>
            <p:ph idx="1"/>
          </p:nvPr>
        </p:nvSpPr>
        <p:spPr>
          <a:xfrm>
            <a:off x="3887391" y="987427"/>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629842" y="2057400"/>
            <a:ext cx="2949178" cy="3811588"/>
          </a:xfrm>
        </p:spPr>
        <p:txBody>
          <a:bodyPr/>
          <a:lstStyle>
            <a:lvl1pPr marL="0" indent="0">
              <a:buNone/>
              <a:defRPr sz="1600"/>
            </a:lvl1pPr>
            <a:lvl2pPr marL="457209" indent="0">
              <a:buNone/>
              <a:defRPr sz="1400"/>
            </a:lvl2pPr>
            <a:lvl3pPr marL="914418" indent="0">
              <a:buNone/>
              <a:defRPr sz="1200"/>
            </a:lvl3pPr>
            <a:lvl4pPr marL="1371627" indent="0">
              <a:buNone/>
              <a:defRPr sz="1000"/>
            </a:lvl4pPr>
            <a:lvl5pPr marL="1828837" indent="0">
              <a:buNone/>
              <a:defRPr sz="1000"/>
            </a:lvl5pPr>
            <a:lvl6pPr marL="2286046" indent="0">
              <a:buNone/>
              <a:defRPr sz="1000"/>
            </a:lvl6pPr>
            <a:lvl7pPr marL="2743255" indent="0">
              <a:buNone/>
              <a:defRPr sz="1000"/>
            </a:lvl7pPr>
            <a:lvl8pPr marL="3200464" indent="0">
              <a:buNone/>
              <a:defRPr sz="1000"/>
            </a:lvl8pPr>
            <a:lvl9pPr marL="3657673" indent="0">
              <a:buNone/>
              <a:defRPr sz="1000"/>
            </a:lvl9pPr>
          </a:lstStyle>
          <a:p>
            <a:pPr lvl="0"/>
            <a:r>
              <a:rPr lang="pl-PL"/>
              <a:t>Edytuj style wzorca tekstu</a:t>
            </a:r>
          </a:p>
        </p:txBody>
      </p:sp>
      <p:sp>
        <p:nvSpPr>
          <p:cNvPr id="5" name="Date Placeholder 4"/>
          <p:cNvSpPr>
            <a:spLocks noGrp="1"/>
          </p:cNvSpPr>
          <p:nvPr>
            <p:ph type="dt" sz="half" idx="10"/>
          </p:nvPr>
        </p:nvSpPr>
        <p:spPr/>
        <p:txBody>
          <a:bodyPr/>
          <a:lstStyle/>
          <a:p>
            <a:fld id="{CB673A0D-CBA7-42CF-9081-12D8A850B1A1}" type="datetimeFigureOut">
              <a:rPr lang="pl-PL" smtClean="0"/>
              <a:t>12.10.2024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1721709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2" y="457200"/>
            <a:ext cx="2949178" cy="1600200"/>
          </a:xfrm>
        </p:spPr>
        <p:txBody>
          <a:bodyPr anchor="b"/>
          <a:lstStyle>
            <a:lvl1pPr>
              <a:defRPr sz="3200"/>
            </a:lvl1pPr>
          </a:lstStyle>
          <a:p>
            <a:r>
              <a:rPr lang="pl-PL"/>
              <a:t>Kliknij, aby edytować styl</a:t>
            </a:r>
            <a:endParaRPr lang="en-US" dirty="0"/>
          </a:p>
        </p:txBody>
      </p:sp>
      <p:sp>
        <p:nvSpPr>
          <p:cNvPr id="3" name="Picture Placeholder 2"/>
          <p:cNvSpPr>
            <a:spLocks noGrp="1" noChangeAspect="1"/>
          </p:cNvSpPr>
          <p:nvPr>
            <p:ph type="pic" idx="1"/>
          </p:nvPr>
        </p:nvSpPr>
        <p:spPr>
          <a:xfrm>
            <a:off x="3887391" y="987427"/>
            <a:ext cx="4629150" cy="4873625"/>
          </a:xfrm>
        </p:spPr>
        <p:txBody>
          <a:bodyPr anchor="t"/>
          <a:lstStyle>
            <a:lvl1pPr marL="0" indent="0">
              <a:buNone/>
              <a:defRPr sz="3200"/>
            </a:lvl1pPr>
            <a:lvl2pPr marL="457209" indent="0">
              <a:buNone/>
              <a:defRPr sz="2800"/>
            </a:lvl2pPr>
            <a:lvl3pPr marL="914418" indent="0">
              <a:buNone/>
              <a:defRPr sz="2400"/>
            </a:lvl3pPr>
            <a:lvl4pPr marL="1371627" indent="0">
              <a:buNone/>
              <a:defRPr sz="2000"/>
            </a:lvl4pPr>
            <a:lvl5pPr marL="1828837" indent="0">
              <a:buNone/>
              <a:defRPr sz="2000"/>
            </a:lvl5pPr>
            <a:lvl6pPr marL="2286046" indent="0">
              <a:buNone/>
              <a:defRPr sz="2000"/>
            </a:lvl6pPr>
            <a:lvl7pPr marL="2743255" indent="0">
              <a:buNone/>
              <a:defRPr sz="2000"/>
            </a:lvl7pPr>
            <a:lvl8pPr marL="3200464" indent="0">
              <a:buNone/>
              <a:defRPr sz="2000"/>
            </a:lvl8pPr>
            <a:lvl9pPr marL="3657673"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629842" y="2057400"/>
            <a:ext cx="2949178" cy="3811588"/>
          </a:xfrm>
        </p:spPr>
        <p:txBody>
          <a:bodyPr/>
          <a:lstStyle>
            <a:lvl1pPr marL="0" indent="0">
              <a:buNone/>
              <a:defRPr sz="1600"/>
            </a:lvl1pPr>
            <a:lvl2pPr marL="457209" indent="0">
              <a:buNone/>
              <a:defRPr sz="1400"/>
            </a:lvl2pPr>
            <a:lvl3pPr marL="914418" indent="0">
              <a:buNone/>
              <a:defRPr sz="1200"/>
            </a:lvl3pPr>
            <a:lvl4pPr marL="1371627" indent="0">
              <a:buNone/>
              <a:defRPr sz="1000"/>
            </a:lvl4pPr>
            <a:lvl5pPr marL="1828837" indent="0">
              <a:buNone/>
              <a:defRPr sz="1000"/>
            </a:lvl5pPr>
            <a:lvl6pPr marL="2286046" indent="0">
              <a:buNone/>
              <a:defRPr sz="1000"/>
            </a:lvl6pPr>
            <a:lvl7pPr marL="2743255" indent="0">
              <a:buNone/>
              <a:defRPr sz="1000"/>
            </a:lvl7pPr>
            <a:lvl8pPr marL="3200464" indent="0">
              <a:buNone/>
              <a:defRPr sz="1000"/>
            </a:lvl8pPr>
            <a:lvl9pPr marL="3657673" indent="0">
              <a:buNone/>
              <a:defRPr sz="1000"/>
            </a:lvl9pPr>
          </a:lstStyle>
          <a:p>
            <a:pPr lvl="0"/>
            <a:r>
              <a:rPr lang="pl-PL"/>
              <a:t>Edytuj style wzorca tekstu</a:t>
            </a:r>
          </a:p>
        </p:txBody>
      </p:sp>
      <p:sp>
        <p:nvSpPr>
          <p:cNvPr id="5" name="Date Placeholder 4"/>
          <p:cNvSpPr>
            <a:spLocks noGrp="1"/>
          </p:cNvSpPr>
          <p:nvPr>
            <p:ph type="dt" sz="half" idx="10"/>
          </p:nvPr>
        </p:nvSpPr>
        <p:spPr/>
        <p:txBody>
          <a:bodyPr/>
          <a:lstStyle/>
          <a:p>
            <a:fld id="{CB673A0D-CBA7-42CF-9081-12D8A850B1A1}" type="datetimeFigureOut">
              <a:rPr lang="pl-PL" smtClean="0"/>
              <a:t>12.10.2024</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3AF3F283-5FE2-4577-855E-004401B14A97}" type="slidenum">
              <a:rPr lang="pl-PL" smtClean="0"/>
              <a:t>‹#›</a:t>
            </a:fld>
            <a:endParaRPr lang="pl-PL"/>
          </a:p>
        </p:txBody>
      </p:sp>
    </p:spTree>
    <p:extLst>
      <p:ext uri="{BB962C8B-B14F-4D97-AF65-F5344CB8AC3E}">
        <p14:creationId xmlns:p14="http://schemas.microsoft.com/office/powerpoint/2010/main" val="2480347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673A0D-CBA7-42CF-9081-12D8A850B1A1}" type="datetimeFigureOut">
              <a:rPr lang="pl-PL" smtClean="0"/>
              <a:t>12.10.2024</a:t>
            </a:fld>
            <a:endParaRPr lang="pl-PL"/>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F3F283-5FE2-4577-855E-004401B14A97}" type="slidenum">
              <a:rPr lang="pl-PL" smtClean="0"/>
              <a:t>‹#›</a:t>
            </a:fld>
            <a:endParaRPr lang="pl-PL"/>
          </a:p>
        </p:txBody>
      </p:sp>
    </p:spTree>
    <p:extLst>
      <p:ext uri="{BB962C8B-B14F-4D97-AF65-F5344CB8AC3E}">
        <p14:creationId xmlns:p14="http://schemas.microsoft.com/office/powerpoint/2010/main" val="19490540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1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1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4" indent="-228605" algn="l" defTabSz="91441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3" indent="-228605" algn="l" defTabSz="91441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32"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41"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50"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59"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69"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78" indent="-228605" algn="l" defTabSz="9144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18" rtl="0" eaLnBrk="1" latinLnBrk="0" hangingPunct="1">
        <a:defRPr sz="1800" kern="1200">
          <a:solidFill>
            <a:schemeClr val="tx1"/>
          </a:solidFill>
          <a:latin typeface="+mn-lt"/>
          <a:ea typeface="+mn-ea"/>
          <a:cs typeface="+mn-cs"/>
        </a:defRPr>
      </a:lvl1pPr>
      <a:lvl2pPr marL="457209" algn="l" defTabSz="914418" rtl="0" eaLnBrk="1" latinLnBrk="0" hangingPunct="1">
        <a:defRPr sz="1800" kern="1200">
          <a:solidFill>
            <a:schemeClr val="tx1"/>
          </a:solidFill>
          <a:latin typeface="+mn-lt"/>
          <a:ea typeface="+mn-ea"/>
          <a:cs typeface="+mn-cs"/>
        </a:defRPr>
      </a:lvl2pPr>
      <a:lvl3pPr marL="914418" algn="l" defTabSz="914418" rtl="0" eaLnBrk="1" latinLnBrk="0" hangingPunct="1">
        <a:defRPr sz="1800" kern="1200">
          <a:solidFill>
            <a:schemeClr val="tx1"/>
          </a:solidFill>
          <a:latin typeface="+mn-lt"/>
          <a:ea typeface="+mn-ea"/>
          <a:cs typeface="+mn-cs"/>
        </a:defRPr>
      </a:lvl3pPr>
      <a:lvl4pPr marL="1371627" algn="l" defTabSz="914418" rtl="0" eaLnBrk="1" latinLnBrk="0" hangingPunct="1">
        <a:defRPr sz="1800" kern="1200">
          <a:solidFill>
            <a:schemeClr val="tx1"/>
          </a:solidFill>
          <a:latin typeface="+mn-lt"/>
          <a:ea typeface="+mn-ea"/>
          <a:cs typeface="+mn-cs"/>
        </a:defRPr>
      </a:lvl4pPr>
      <a:lvl5pPr marL="1828837" algn="l" defTabSz="914418" rtl="0" eaLnBrk="1" latinLnBrk="0" hangingPunct="1">
        <a:defRPr sz="1800" kern="1200">
          <a:solidFill>
            <a:schemeClr val="tx1"/>
          </a:solidFill>
          <a:latin typeface="+mn-lt"/>
          <a:ea typeface="+mn-ea"/>
          <a:cs typeface="+mn-cs"/>
        </a:defRPr>
      </a:lvl5pPr>
      <a:lvl6pPr marL="2286046" algn="l" defTabSz="914418" rtl="0" eaLnBrk="1" latinLnBrk="0" hangingPunct="1">
        <a:defRPr sz="1800" kern="1200">
          <a:solidFill>
            <a:schemeClr val="tx1"/>
          </a:solidFill>
          <a:latin typeface="+mn-lt"/>
          <a:ea typeface="+mn-ea"/>
          <a:cs typeface="+mn-cs"/>
        </a:defRPr>
      </a:lvl6pPr>
      <a:lvl7pPr marL="2743255" algn="l" defTabSz="914418" rtl="0" eaLnBrk="1" latinLnBrk="0" hangingPunct="1">
        <a:defRPr sz="1800" kern="1200">
          <a:solidFill>
            <a:schemeClr val="tx1"/>
          </a:solidFill>
          <a:latin typeface="+mn-lt"/>
          <a:ea typeface="+mn-ea"/>
          <a:cs typeface="+mn-cs"/>
        </a:defRPr>
      </a:lvl7pPr>
      <a:lvl8pPr marL="3200464" algn="l" defTabSz="914418" rtl="0" eaLnBrk="1" latinLnBrk="0" hangingPunct="1">
        <a:defRPr sz="1800" kern="1200">
          <a:solidFill>
            <a:schemeClr val="tx1"/>
          </a:solidFill>
          <a:latin typeface="+mn-lt"/>
          <a:ea typeface="+mn-ea"/>
          <a:cs typeface="+mn-cs"/>
        </a:defRPr>
      </a:lvl8pPr>
      <a:lvl9pPr marL="3657673" algn="l" defTabSz="91441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4216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AA535B2-5BB5-4354-8989-2A6D2220E4AE}"/>
              </a:ext>
            </a:extLst>
          </p:cNvPr>
          <p:cNvSpPr>
            <a:spLocks noGrp="1"/>
          </p:cNvSpPr>
          <p:nvPr>
            <p:ph type="ctrTitle"/>
          </p:nvPr>
        </p:nvSpPr>
        <p:spPr>
          <a:xfrm>
            <a:off x="182299" y="2056899"/>
            <a:ext cx="8627533" cy="718139"/>
          </a:xfrm>
        </p:spPr>
        <p:txBody>
          <a:bodyPr>
            <a:noAutofit/>
          </a:bodyPr>
          <a:lstStyle/>
          <a:p>
            <a:br>
              <a:rPr lang="pl-PL" sz="2400" b="1" dirty="0"/>
            </a:br>
            <a:br>
              <a:rPr lang="pl-PL" sz="2000" b="1" dirty="0"/>
            </a:br>
            <a:r>
              <a:rPr lang="pl-PL" sz="1600" b="1" dirty="0"/>
              <a:t>Małgorzata Bartosik – </a:t>
            </a:r>
            <a:r>
              <a:rPr lang="pl-PL" sz="1600" b="1" dirty="0" err="1"/>
              <a:t>Purgat</a:t>
            </a:r>
            <a:r>
              <a:rPr lang="pl-PL" sz="1600" b="1" dirty="0"/>
              <a:t> &amp; Wiktoria Rakowska </a:t>
            </a:r>
            <a:br>
              <a:rPr lang="pl-PL" sz="1600" dirty="0"/>
            </a:br>
            <a:r>
              <a:rPr lang="pl-PL" sz="1600" dirty="0" err="1"/>
              <a:t>Department</a:t>
            </a:r>
            <a:r>
              <a:rPr lang="pl-PL" sz="1600" dirty="0"/>
              <a:t> of International Management;  Poznań University of </a:t>
            </a:r>
            <a:r>
              <a:rPr lang="pl-PL" sz="1600" dirty="0" err="1"/>
              <a:t>Economics</a:t>
            </a:r>
            <a:r>
              <a:rPr lang="pl-PL" sz="1600" dirty="0"/>
              <a:t> and Business </a:t>
            </a:r>
            <a:br>
              <a:rPr lang="pl-PL" sz="1600" dirty="0"/>
            </a:br>
            <a:endParaRPr lang="pl-PL" sz="1600" dirty="0"/>
          </a:p>
        </p:txBody>
      </p:sp>
      <p:sp>
        <p:nvSpPr>
          <p:cNvPr id="6" name="Prostokąt 5">
            <a:extLst>
              <a:ext uri="{FF2B5EF4-FFF2-40B4-BE49-F238E27FC236}">
                <a16:creationId xmlns:a16="http://schemas.microsoft.com/office/drawing/2014/main" id="{5F71A77F-7E84-A604-D428-746FC9D2DCCE}"/>
              </a:ext>
            </a:extLst>
          </p:cNvPr>
          <p:cNvSpPr/>
          <p:nvPr/>
        </p:nvSpPr>
        <p:spPr>
          <a:xfrm>
            <a:off x="125940" y="2625177"/>
            <a:ext cx="3785659" cy="3665555"/>
          </a:xfrm>
          <a:prstGeom prst="rect">
            <a:avLst/>
          </a:prstGeom>
          <a:solidFill>
            <a:schemeClr val="accent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pl-PL" b="1" dirty="0">
              <a:solidFill>
                <a:schemeClr val="tx1"/>
              </a:solidFill>
              <a:latin typeface="+mj-lt"/>
            </a:endParaRPr>
          </a:p>
          <a:p>
            <a:pPr algn="just"/>
            <a:endParaRPr lang="pl-PL" b="1" dirty="0">
              <a:solidFill>
                <a:schemeClr val="tx1"/>
              </a:solidFill>
              <a:latin typeface="+mj-lt"/>
            </a:endParaRPr>
          </a:p>
          <a:p>
            <a:pPr algn="just"/>
            <a:endParaRPr lang="pl-PL" b="1" dirty="0">
              <a:solidFill>
                <a:schemeClr val="tx1"/>
              </a:solidFill>
              <a:latin typeface="+mj-lt"/>
            </a:endParaRPr>
          </a:p>
          <a:p>
            <a:pPr algn="just"/>
            <a:endParaRPr lang="pl-PL" b="1" dirty="0">
              <a:solidFill>
                <a:schemeClr val="tx1"/>
              </a:solidFill>
              <a:latin typeface="+mj-lt"/>
            </a:endParaRPr>
          </a:p>
          <a:p>
            <a:pPr algn="just"/>
            <a:endParaRPr lang="pl-PL" b="1" dirty="0">
              <a:solidFill>
                <a:schemeClr val="tx1"/>
              </a:solidFill>
              <a:latin typeface="+mj-lt"/>
            </a:endParaRPr>
          </a:p>
          <a:p>
            <a:pPr algn="just"/>
            <a:r>
              <a:rPr lang="pl-PL" sz="2000" b="1" dirty="0">
                <a:solidFill>
                  <a:schemeClr val="tx1"/>
                </a:solidFill>
              </a:rPr>
              <a:t>RESEARCH</a:t>
            </a:r>
            <a:r>
              <a:rPr lang="pl-PL" b="1" dirty="0">
                <a:solidFill>
                  <a:schemeClr val="tx1"/>
                </a:solidFill>
              </a:rPr>
              <a:t> </a:t>
            </a:r>
            <a:r>
              <a:rPr lang="pl-PL" sz="2000" b="1" dirty="0">
                <a:solidFill>
                  <a:schemeClr val="tx1"/>
                </a:solidFill>
              </a:rPr>
              <a:t>QUESTIONS</a:t>
            </a:r>
          </a:p>
          <a:p>
            <a:pPr algn="just"/>
            <a:r>
              <a:rPr lang="pl-PL" b="1" dirty="0">
                <a:solidFill>
                  <a:schemeClr val="tx1"/>
                </a:solidFill>
                <a:latin typeface="+mj-lt"/>
              </a:rPr>
              <a:t>RQ1 </a:t>
            </a:r>
            <a:r>
              <a:rPr lang="en-US" dirty="0">
                <a:solidFill>
                  <a:schemeClr val="tx1"/>
                </a:solidFill>
                <a:latin typeface="+mj-lt"/>
              </a:rPr>
              <a:t>Does gender influence the motives of young consumers’</a:t>
            </a:r>
            <a:r>
              <a:rPr lang="pl-PL" dirty="0">
                <a:solidFill>
                  <a:schemeClr val="tx1"/>
                </a:solidFill>
                <a:latin typeface="+mj-lt"/>
              </a:rPr>
              <a:t> </a:t>
            </a:r>
            <a:r>
              <a:rPr lang="en-US" dirty="0">
                <a:solidFill>
                  <a:schemeClr val="tx1"/>
                </a:solidFill>
                <a:latin typeface="+mj-lt"/>
              </a:rPr>
              <a:t>acceptance of AR in e-commerce?</a:t>
            </a:r>
            <a:endParaRPr lang="pl-PL" dirty="0">
              <a:solidFill>
                <a:schemeClr val="tx1"/>
              </a:solidFill>
              <a:latin typeface="+mj-lt"/>
            </a:endParaRPr>
          </a:p>
          <a:p>
            <a:pPr algn="just"/>
            <a:endParaRPr lang="pl-PL" dirty="0">
              <a:solidFill>
                <a:schemeClr val="tx1"/>
              </a:solidFill>
              <a:latin typeface="+mj-lt"/>
            </a:endParaRPr>
          </a:p>
          <a:p>
            <a:r>
              <a:rPr lang="pl-PL" b="1" dirty="0">
                <a:solidFill>
                  <a:schemeClr val="tx1"/>
                </a:solidFill>
                <a:latin typeface="+mj-lt"/>
              </a:rPr>
              <a:t>RQ2 </a:t>
            </a:r>
            <a:r>
              <a:rPr lang="en-US" dirty="0">
                <a:solidFill>
                  <a:schemeClr val="tx1"/>
                </a:solidFill>
                <a:latin typeface="+mj-lt"/>
              </a:rPr>
              <a:t>Does gender influence the risks of young consumers' acceptance of AR in e-commerce?</a:t>
            </a:r>
            <a:endParaRPr lang="pl-PL" dirty="0">
              <a:solidFill>
                <a:schemeClr val="tx1"/>
              </a:solidFill>
              <a:latin typeface="+mj-lt"/>
            </a:endParaRPr>
          </a:p>
        </p:txBody>
      </p:sp>
      <p:sp>
        <p:nvSpPr>
          <p:cNvPr id="7" name="Prostokąt 6">
            <a:extLst>
              <a:ext uri="{FF2B5EF4-FFF2-40B4-BE49-F238E27FC236}">
                <a16:creationId xmlns:a16="http://schemas.microsoft.com/office/drawing/2014/main" id="{07EC4458-93C4-CB84-9840-E680397471A2}"/>
              </a:ext>
            </a:extLst>
          </p:cNvPr>
          <p:cNvSpPr/>
          <p:nvPr/>
        </p:nvSpPr>
        <p:spPr>
          <a:xfrm>
            <a:off x="4023254" y="2634250"/>
            <a:ext cx="4987925" cy="2087093"/>
          </a:xfrm>
          <a:prstGeom prst="rect">
            <a:avLst/>
          </a:prstGeom>
          <a:solidFill>
            <a:schemeClr val="accent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spcAft>
                <a:spcPts val="800"/>
              </a:spcAft>
            </a:pPr>
            <a:r>
              <a:rPr lang="en-US" sz="1800" kern="1200"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The objective of the article is to answer research questions about the role of gender in the significance of factors (motives and risks) affecting the acceptance of AR technologies by young international E-commerce consumers.</a:t>
            </a:r>
            <a:endParaRPr lang="pl-PL"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pole tekstowe 8">
            <a:extLst>
              <a:ext uri="{FF2B5EF4-FFF2-40B4-BE49-F238E27FC236}">
                <a16:creationId xmlns:a16="http://schemas.microsoft.com/office/drawing/2014/main" id="{EE2F69AC-9242-FCCF-C8FB-449DE9AB45DF}"/>
              </a:ext>
            </a:extLst>
          </p:cNvPr>
          <p:cNvSpPr txBox="1"/>
          <p:nvPr/>
        </p:nvSpPr>
        <p:spPr>
          <a:xfrm>
            <a:off x="170786" y="2634250"/>
            <a:ext cx="3695966" cy="954107"/>
          </a:xfrm>
          <a:prstGeom prst="rect">
            <a:avLst/>
          </a:prstGeom>
          <a:noFill/>
        </p:spPr>
        <p:txBody>
          <a:bodyPr wrap="square" rtlCol="0">
            <a:spAutoFit/>
          </a:bodyPr>
          <a:lstStyle/>
          <a:p>
            <a:r>
              <a:rPr lang="pl-PL" sz="2000" b="1" dirty="0"/>
              <a:t>THEORETICAL BACKGROUND</a:t>
            </a:r>
          </a:p>
          <a:p>
            <a:r>
              <a:rPr lang="pl-PL" dirty="0" err="1">
                <a:latin typeface="+mj-lt"/>
              </a:rPr>
              <a:t>Motives</a:t>
            </a:r>
            <a:r>
              <a:rPr lang="pl-PL" dirty="0">
                <a:latin typeface="+mj-lt"/>
              </a:rPr>
              <a:t> and </a:t>
            </a:r>
            <a:r>
              <a:rPr lang="pl-PL" dirty="0" err="1">
                <a:latin typeface="+mj-lt"/>
              </a:rPr>
              <a:t>Risks</a:t>
            </a:r>
            <a:r>
              <a:rPr lang="pl-PL" dirty="0">
                <a:latin typeface="+mj-lt"/>
              </a:rPr>
              <a:t> </a:t>
            </a:r>
            <a:r>
              <a:rPr lang="pl-PL" dirty="0" err="1">
                <a:latin typeface="+mj-lt"/>
              </a:rPr>
              <a:t>identified</a:t>
            </a:r>
            <a:r>
              <a:rPr lang="pl-PL" dirty="0">
                <a:latin typeface="+mj-lt"/>
              </a:rPr>
              <a:t> in  UTATU2 model </a:t>
            </a:r>
            <a:endParaRPr lang="pl-PL" sz="2520" b="1" dirty="0">
              <a:latin typeface="+mj-lt"/>
            </a:endParaRPr>
          </a:p>
        </p:txBody>
      </p:sp>
      <p:sp>
        <p:nvSpPr>
          <p:cNvPr id="11" name="pole tekstowe 10">
            <a:extLst>
              <a:ext uri="{FF2B5EF4-FFF2-40B4-BE49-F238E27FC236}">
                <a16:creationId xmlns:a16="http://schemas.microsoft.com/office/drawing/2014/main" id="{1EE72B4D-A3F5-95A8-3637-B54440E63536}"/>
              </a:ext>
            </a:extLst>
          </p:cNvPr>
          <p:cNvSpPr txBox="1"/>
          <p:nvPr/>
        </p:nvSpPr>
        <p:spPr>
          <a:xfrm>
            <a:off x="4030134" y="2611907"/>
            <a:ext cx="3187700" cy="707886"/>
          </a:xfrm>
          <a:prstGeom prst="rect">
            <a:avLst/>
          </a:prstGeom>
          <a:noFill/>
        </p:spPr>
        <p:txBody>
          <a:bodyPr wrap="square" rtlCol="0">
            <a:spAutoFit/>
          </a:bodyPr>
          <a:lstStyle/>
          <a:p>
            <a:r>
              <a:rPr lang="pl-PL" sz="2000" b="1" dirty="0"/>
              <a:t>PURPOSE</a:t>
            </a:r>
          </a:p>
          <a:p>
            <a:endParaRPr lang="pl-PL" sz="2000" b="1" dirty="0">
              <a:latin typeface="+mj-lt"/>
            </a:endParaRPr>
          </a:p>
        </p:txBody>
      </p:sp>
      <p:sp>
        <p:nvSpPr>
          <p:cNvPr id="14" name="Prostokąt 13">
            <a:extLst>
              <a:ext uri="{FF2B5EF4-FFF2-40B4-BE49-F238E27FC236}">
                <a16:creationId xmlns:a16="http://schemas.microsoft.com/office/drawing/2014/main" id="{037C51B0-AD88-BD93-A409-81F0C351B199}"/>
              </a:ext>
            </a:extLst>
          </p:cNvPr>
          <p:cNvSpPr/>
          <p:nvPr/>
        </p:nvSpPr>
        <p:spPr>
          <a:xfrm>
            <a:off x="4030134" y="4817533"/>
            <a:ext cx="4987925" cy="1473199"/>
          </a:xfrm>
          <a:prstGeom prst="rect">
            <a:avLst/>
          </a:prstGeom>
          <a:solidFill>
            <a:schemeClr val="accent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pl-PL" sz="2520" b="1" dirty="0">
              <a:solidFill>
                <a:schemeClr val="tx1"/>
              </a:solidFill>
            </a:endParaRPr>
          </a:p>
        </p:txBody>
      </p:sp>
      <p:sp>
        <p:nvSpPr>
          <p:cNvPr id="18" name="pole tekstowe 17">
            <a:extLst>
              <a:ext uri="{FF2B5EF4-FFF2-40B4-BE49-F238E27FC236}">
                <a16:creationId xmlns:a16="http://schemas.microsoft.com/office/drawing/2014/main" id="{DA75BEAF-C756-0AC4-4037-4E07A072FD32}"/>
              </a:ext>
            </a:extLst>
          </p:cNvPr>
          <p:cNvSpPr txBox="1"/>
          <p:nvPr/>
        </p:nvSpPr>
        <p:spPr>
          <a:xfrm>
            <a:off x="4030134" y="4817533"/>
            <a:ext cx="3187700" cy="400110"/>
          </a:xfrm>
          <a:prstGeom prst="rect">
            <a:avLst/>
          </a:prstGeom>
          <a:noFill/>
        </p:spPr>
        <p:txBody>
          <a:bodyPr wrap="square" rtlCol="0">
            <a:spAutoFit/>
          </a:bodyPr>
          <a:lstStyle/>
          <a:p>
            <a:r>
              <a:rPr lang="pl-PL" sz="2000" b="1" dirty="0"/>
              <a:t>METHODOLOGY</a:t>
            </a:r>
          </a:p>
        </p:txBody>
      </p:sp>
      <p:sp>
        <p:nvSpPr>
          <p:cNvPr id="20" name="pole tekstowe 19">
            <a:extLst>
              <a:ext uri="{FF2B5EF4-FFF2-40B4-BE49-F238E27FC236}">
                <a16:creationId xmlns:a16="http://schemas.microsoft.com/office/drawing/2014/main" id="{6EEDA1DA-DFD8-DD71-346B-B708F320B046}"/>
              </a:ext>
            </a:extLst>
          </p:cNvPr>
          <p:cNvSpPr txBox="1"/>
          <p:nvPr/>
        </p:nvSpPr>
        <p:spPr>
          <a:xfrm>
            <a:off x="125940" y="6304002"/>
            <a:ext cx="4446059" cy="553998"/>
          </a:xfrm>
          <a:prstGeom prst="rect">
            <a:avLst/>
          </a:prstGeom>
          <a:noFill/>
        </p:spPr>
        <p:txBody>
          <a:bodyPr wrap="square">
            <a:spAutoFit/>
          </a:bodyPr>
          <a:lstStyle/>
          <a:p>
            <a:r>
              <a:rPr lang="pl-PL" sz="1000" i="1" dirty="0" err="1"/>
              <a:t>This</a:t>
            </a:r>
            <a:r>
              <a:rPr lang="pl-PL" sz="1000" i="1" dirty="0"/>
              <a:t> </a:t>
            </a:r>
            <a:r>
              <a:rPr lang="pl-PL" sz="1000" i="1" dirty="0" err="1"/>
              <a:t>study</a:t>
            </a:r>
            <a:r>
              <a:rPr lang="pl-PL" sz="1000" i="1" dirty="0"/>
              <a:t> was </a:t>
            </a:r>
            <a:r>
              <a:rPr lang="pl-PL" sz="1000" i="1" dirty="0" err="1"/>
              <a:t>partly</a:t>
            </a:r>
            <a:r>
              <a:rPr lang="pl-PL" sz="1000" i="1" dirty="0"/>
              <a:t> </a:t>
            </a:r>
            <a:r>
              <a:rPr lang="pl-PL" sz="1000" i="1" dirty="0" err="1"/>
              <a:t>funded</a:t>
            </a:r>
            <a:r>
              <a:rPr lang="pl-PL" sz="1000" i="1" dirty="0"/>
              <a:t> by the </a:t>
            </a:r>
            <a:r>
              <a:rPr lang="pl-PL" sz="1000" i="1" dirty="0" err="1"/>
              <a:t>National</a:t>
            </a:r>
            <a:r>
              <a:rPr lang="pl-PL" sz="1000" i="1" dirty="0"/>
              <a:t> Science Centre (Poland), grant no. 2022/47/B/HS4/00448 and by the Minister of Science </a:t>
            </a:r>
            <a:r>
              <a:rPr lang="pl-PL" sz="1000" i="1" dirty="0" err="1"/>
              <a:t>under</a:t>
            </a:r>
            <a:r>
              <a:rPr lang="pl-PL" sz="1000" i="1" dirty="0"/>
              <a:t> the “</a:t>
            </a:r>
            <a:r>
              <a:rPr lang="pl-PL" sz="1000" i="1" dirty="0" err="1"/>
              <a:t>Regional</a:t>
            </a:r>
            <a:r>
              <a:rPr lang="pl-PL" sz="1000" i="1" dirty="0"/>
              <a:t> </a:t>
            </a:r>
            <a:r>
              <a:rPr lang="pl-PL" sz="1000" i="1" dirty="0" err="1"/>
              <a:t>Initiative</a:t>
            </a:r>
            <a:r>
              <a:rPr lang="pl-PL" sz="1000" i="1" dirty="0"/>
              <a:t> for Excellence” </a:t>
            </a:r>
            <a:r>
              <a:rPr lang="pl-PL" sz="1000" i="1" dirty="0" err="1"/>
              <a:t>Programme</a:t>
            </a:r>
            <a:r>
              <a:rPr lang="pl-PL" sz="1000" i="1" dirty="0"/>
              <a:t>.</a:t>
            </a:r>
          </a:p>
        </p:txBody>
      </p:sp>
      <p:sp>
        <p:nvSpPr>
          <p:cNvPr id="21" name="pole tekstowe 20">
            <a:extLst>
              <a:ext uri="{FF2B5EF4-FFF2-40B4-BE49-F238E27FC236}">
                <a16:creationId xmlns:a16="http://schemas.microsoft.com/office/drawing/2014/main" id="{B031E592-DB49-6C52-3627-1809331593E8}"/>
              </a:ext>
            </a:extLst>
          </p:cNvPr>
          <p:cNvSpPr txBox="1"/>
          <p:nvPr/>
        </p:nvSpPr>
        <p:spPr>
          <a:xfrm>
            <a:off x="2720640" y="1182322"/>
            <a:ext cx="6152425" cy="830997"/>
          </a:xfrm>
          <a:prstGeom prst="rect">
            <a:avLst/>
          </a:prstGeom>
          <a:noFill/>
        </p:spPr>
        <p:txBody>
          <a:bodyPr wrap="square" rtlCol="0">
            <a:spAutoFit/>
          </a:bodyPr>
          <a:lstStyle/>
          <a:p>
            <a:pPr algn="ctr"/>
            <a:r>
              <a:rPr lang="en-US" sz="2400" b="1" dirty="0"/>
              <a:t>Gender in Acceptance of Augmented Reality in E-commerce</a:t>
            </a:r>
            <a:r>
              <a:rPr lang="pl-PL" sz="2400" b="1" dirty="0"/>
              <a:t> </a:t>
            </a:r>
            <a:r>
              <a:rPr lang="en-US" sz="2400" b="1" dirty="0"/>
              <a:t>– An International Perspective</a:t>
            </a:r>
            <a:endParaRPr lang="pl-PL" sz="2400" dirty="0"/>
          </a:p>
        </p:txBody>
      </p:sp>
      <p:sp>
        <p:nvSpPr>
          <p:cNvPr id="25" name="pole tekstowe 24">
            <a:extLst>
              <a:ext uri="{FF2B5EF4-FFF2-40B4-BE49-F238E27FC236}">
                <a16:creationId xmlns:a16="http://schemas.microsoft.com/office/drawing/2014/main" id="{0BCA8843-97A0-7D82-5400-2D594E7AF8A8}"/>
              </a:ext>
            </a:extLst>
          </p:cNvPr>
          <p:cNvSpPr txBox="1"/>
          <p:nvPr/>
        </p:nvSpPr>
        <p:spPr>
          <a:xfrm>
            <a:off x="4124326" y="5105849"/>
            <a:ext cx="4893733" cy="1477328"/>
          </a:xfrm>
          <a:prstGeom prst="rect">
            <a:avLst/>
          </a:prstGeom>
          <a:noFill/>
        </p:spPr>
        <p:txBody>
          <a:bodyPr wrap="square" rtlCol="0">
            <a:spAutoFit/>
          </a:bodyPr>
          <a:lstStyle/>
          <a:p>
            <a:pPr marL="285750" indent="-285750" algn="just">
              <a:buFont typeface="Arial" panose="020B0604020202020204" pitchFamily="34" charset="0"/>
              <a:buChar char="•"/>
            </a:pPr>
            <a:r>
              <a:rPr lang="pl-PL" dirty="0" err="1">
                <a:latin typeface="+mj-lt"/>
              </a:rPr>
              <a:t>Narrative</a:t>
            </a:r>
            <a:r>
              <a:rPr lang="pl-PL" dirty="0">
                <a:latin typeface="+mj-lt"/>
              </a:rPr>
              <a:t> </a:t>
            </a:r>
            <a:r>
              <a:rPr lang="pl-PL" dirty="0" err="1">
                <a:latin typeface="+mj-lt"/>
              </a:rPr>
              <a:t>Literature</a:t>
            </a:r>
            <a:r>
              <a:rPr lang="pl-PL" dirty="0">
                <a:latin typeface="+mj-lt"/>
              </a:rPr>
              <a:t> </a:t>
            </a:r>
            <a:r>
              <a:rPr lang="pl-PL" dirty="0" err="1">
                <a:latin typeface="+mj-lt"/>
              </a:rPr>
              <a:t>Review</a:t>
            </a:r>
            <a:endParaRPr lang="pl-PL" dirty="0">
              <a:latin typeface="+mj-lt"/>
            </a:endParaRPr>
          </a:p>
          <a:p>
            <a:pPr marL="285750" indent="-285750" algn="just">
              <a:buFont typeface="Arial" panose="020B0604020202020204" pitchFamily="34" charset="0"/>
              <a:buChar char="•"/>
            </a:pPr>
            <a:r>
              <a:rPr lang="pl-PL" dirty="0" err="1">
                <a:latin typeface="+mj-lt"/>
              </a:rPr>
              <a:t>Six</a:t>
            </a:r>
            <a:r>
              <a:rPr lang="pl-PL" dirty="0">
                <a:latin typeface="+mj-lt"/>
              </a:rPr>
              <a:t> </a:t>
            </a:r>
            <a:r>
              <a:rPr lang="pl-PL" dirty="0" err="1">
                <a:latin typeface="+mj-lt"/>
              </a:rPr>
              <a:t>FGIs</a:t>
            </a:r>
            <a:r>
              <a:rPr lang="pl-PL" dirty="0">
                <a:latin typeface="+mj-lt"/>
              </a:rPr>
              <a:t> and </a:t>
            </a:r>
            <a:r>
              <a:rPr lang="pl-PL" dirty="0" err="1">
                <a:latin typeface="+mj-lt"/>
              </a:rPr>
              <a:t>coding</a:t>
            </a:r>
            <a:r>
              <a:rPr lang="pl-PL" dirty="0">
                <a:latin typeface="+mj-lt"/>
              </a:rPr>
              <a:t> </a:t>
            </a:r>
            <a:r>
              <a:rPr lang="pl-PL" dirty="0" err="1">
                <a:latin typeface="+mj-lt"/>
              </a:rPr>
              <a:t>using</a:t>
            </a:r>
            <a:r>
              <a:rPr lang="pl-PL" dirty="0">
                <a:latin typeface="+mj-lt"/>
              </a:rPr>
              <a:t> MAXQDA software</a:t>
            </a:r>
          </a:p>
          <a:p>
            <a:pPr marL="285750" indent="-285750" algn="just">
              <a:buFont typeface="Arial" panose="020B0604020202020204" pitchFamily="34" charset="0"/>
              <a:buChar char="•"/>
            </a:pPr>
            <a:r>
              <a:rPr lang="pl-PL" dirty="0">
                <a:latin typeface="+mj-lt"/>
              </a:rPr>
              <a:t>Young </a:t>
            </a:r>
            <a:r>
              <a:rPr lang="pl-PL" dirty="0" err="1">
                <a:latin typeface="+mj-lt"/>
              </a:rPr>
              <a:t>consumers</a:t>
            </a:r>
            <a:r>
              <a:rPr lang="pl-PL" dirty="0">
                <a:latin typeface="+mj-lt"/>
              </a:rPr>
              <a:t> </a:t>
            </a:r>
            <a:r>
              <a:rPr lang="en-US" dirty="0">
                <a:latin typeface="+mj-lt"/>
              </a:rPr>
              <a:t>Poland, South</a:t>
            </a:r>
            <a:r>
              <a:rPr lang="pl-PL" dirty="0">
                <a:latin typeface="+mj-lt"/>
              </a:rPr>
              <a:t> </a:t>
            </a:r>
            <a:r>
              <a:rPr lang="en-US" dirty="0">
                <a:latin typeface="+mj-lt"/>
              </a:rPr>
              <a:t>Korea and the United States</a:t>
            </a:r>
            <a:endParaRPr lang="pl-PL" dirty="0">
              <a:latin typeface="+mj-lt"/>
            </a:endParaRPr>
          </a:p>
          <a:p>
            <a:pPr marL="285750" indent="-285750">
              <a:buFont typeface="Arial" panose="020B0604020202020204" pitchFamily="34" charset="0"/>
              <a:buChar char="•"/>
            </a:pPr>
            <a:endParaRPr lang="pl-PL" dirty="0">
              <a:latin typeface="+mj-lt"/>
            </a:endParaRPr>
          </a:p>
        </p:txBody>
      </p:sp>
    </p:spTree>
    <p:extLst>
      <p:ext uri="{BB962C8B-B14F-4D97-AF65-F5344CB8AC3E}">
        <p14:creationId xmlns:p14="http://schemas.microsoft.com/office/powerpoint/2010/main" val="439915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AA535B2-5BB5-4354-8989-2A6D2220E4AE}"/>
              </a:ext>
            </a:extLst>
          </p:cNvPr>
          <p:cNvSpPr>
            <a:spLocks noGrp="1"/>
          </p:cNvSpPr>
          <p:nvPr>
            <p:ph type="ctrTitle"/>
          </p:nvPr>
        </p:nvSpPr>
        <p:spPr>
          <a:xfrm>
            <a:off x="2940047" y="1817245"/>
            <a:ext cx="6675969" cy="718139"/>
          </a:xfrm>
        </p:spPr>
        <p:txBody>
          <a:bodyPr>
            <a:normAutofit/>
          </a:bodyPr>
          <a:lstStyle/>
          <a:p>
            <a:br>
              <a:rPr lang="pl-PL" sz="1300" dirty="0"/>
            </a:br>
            <a:endParaRPr lang="pl-PL" sz="1300" dirty="0"/>
          </a:p>
        </p:txBody>
      </p:sp>
      <p:sp>
        <p:nvSpPr>
          <p:cNvPr id="13" name="Prostokąt 12">
            <a:extLst>
              <a:ext uri="{FF2B5EF4-FFF2-40B4-BE49-F238E27FC236}">
                <a16:creationId xmlns:a16="http://schemas.microsoft.com/office/drawing/2014/main" id="{6059AA7B-AB4E-1B50-C5A9-BDEC7D262B74}"/>
              </a:ext>
            </a:extLst>
          </p:cNvPr>
          <p:cNvSpPr/>
          <p:nvPr/>
        </p:nvSpPr>
        <p:spPr>
          <a:xfrm>
            <a:off x="110067" y="5052125"/>
            <a:ext cx="8915400" cy="1340207"/>
          </a:xfrm>
          <a:prstGeom prst="rect">
            <a:avLst/>
          </a:prstGeom>
          <a:solidFill>
            <a:schemeClr val="accent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endParaRPr lang="pl-PL" dirty="0">
              <a:solidFill>
                <a:schemeClr val="tx1"/>
              </a:solidFill>
              <a:latin typeface="+mj-lt"/>
            </a:endParaRPr>
          </a:p>
          <a:p>
            <a:pPr algn="just"/>
            <a:r>
              <a:rPr lang="en-US" dirty="0">
                <a:solidFill>
                  <a:schemeClr val="tx1"/>
                </a:solidFill>
                <a:latin typeface="+mj-lt"/>
              </a:rPr>
              <a:t>Regarding the role of gender in impacting the motives and risks connected with consumers' use of AR technology in online shopping decisions, gender differentiates both motivation and risks.</a:t>
            </a:r>
            <a:endParaRPr lang="pl-PL" dirty="0">
              <a:solidFill>
                <a:schemeClr val="tx1"/>
              </a:solidFill>
              <a:latin typeface="+mj-lt"/>
            </a:endParaRPr>
          </a:p>
        </p:txBody>
      </p:sp>
      <p:sp>
        <p:nvSpPr>
          <p:cNvPr id="3" name="pole tekstowe 2">
            <a:extLst>
              <a:ext uri="{FF2B5EF4-FFF2-40B4-BE49-F238E27FC236}">
                <a16:creationId xmlns:a16="http://schemas.microsoft.com/office/drawing/2014/main" id="{BE1080C9-2D7D-BF29-D806-50EF5A2F8B95}"/>
              </a:ext>
            </a:extLst>
          </p:cNvPr>
          <p:cNvSpPr txBox="1"/>
          <p:nvPr/>
        </p:nvSpPr>
        <p:spPr>
          <a:xfrm>
            <a:off x="118533" y="5039856"/>
            <a:ext cx="8297332" cy="400110"/>
          </a:xfrm>
          <a:prstGeom prst="rect">
            <a:avLst/>
          </a:prstGeom>
          <a:noFill/>
        </p:spPr>
        <p:txBody>
          <a:bodyPr wrap="square" rtlCol="0">
            <a:spAutoFit/>
          </a:bodyPr>
          <a:lstStyle/>
          <a:p>
            <a:r>
              <a:rPr lang="pl-PL" sz="2000" b="1" dirty="0"/>
              <a:t>CONCLUSIONS</a:t>
            </a:r>
          </a:p>
        </p:txBody>
      </p:sp>
      <p:sp>
        <p:nvSpPr>
          <p:cNvPr id="4" name="Prostokąt 3">
            <a:extLst>
              <a:ext uri="{FF2B5EF4-FFF2-40B4-BE49-F238E27FC236}">
                <a16:creationId xmlns:a16="http://schemas.microsoft.com/office/drawing/2014/main" id="{D3B592C4-F898-9C24-F911-B3AEF2026F0D}"/>
              </a:ext>
            </a:extLst>
          </p:cNvPr>
          <p:cNvSpPr/>
          <p:nvPr/>
        </p:nvSpPr>
        <p:spPr>
          <a:xfrm>
            <a:off x="-1" y="1655230"/>
            <a:ext cx="2429933" cy="301290"/>
          </a:xfrm>
          <a:prstGeom prst="rect">
            <a:avLst/>
          </a:prstGeom>
          <a:solidFill>
            <a:schemeClr val="accent2">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pl-PL" sz="2000" b="1" dirty="0">
                <a:solidFill>
                  <a:schemeClr val="tx1"/>
                </a:solidFill>
              </a:rPr>
              <a:t>RESULTS</a:t>
            </a:r>
          </a:p>
        </p:txBody>
      </p:sp>
      <p:pic>
        <p:nvPicPr>
          <p:cNvPr id="10" name="Obraz 9">
            <a:extLst>
              <a:ext uri="{FF2B5EF4-FFF2-40B4-BE49-F238E27FC236}">
                <a16:creationId xmlns:a16="http://schemas.microsoft.com/office/drawing/2014/main" id="{D34EB133-25AB-DD22-C751-95158204B2E7}"/>
              </a:ext>
            </a:extLst>
          </p:cNvPr>
          <p:cNvPicPr>
            <a:picLocks noChangeAspect="1"/>
          </p:cNvPicPr>
          <p:nvPr/>
        </p:nvPicPr>
        <p:blipFill>
          <a:blip r:embed="rId3"/>
          <a:srcRect l="15456" r="3755"/>
          <a:stretch/>
        </p:blipFill>
        <p:spPr>
          <a:xfrm>
            <a:off x="762000" y="2026705"/>
            <a:ext cx="2937932" cy="2515575"/>
          </a:xfrm>
          <a:prstGeom prst="rect">
            <a:avLst/>
          </a:prstGeom>
        </p:spPr>
      </p:pic>
      <p:pic>
        <p:nvPicPr>
          <p:cNvPr id="15" name="Obraz 14">
            <a:extLst>
              <a:ext uri="{FF2B5EF4-FFF2-40B4-BE49-F238E27FC236}">
                <a16:creationId xmlns:a16="http://schemas.microsoft.com/office/drawing/2014/main" id="{59477C5F-90FB-712B-4F43-C4A63D066693}"/>
              </a:ext>
            </a:extLst>
          </p:cNvPr>
          <p:cNvPicPr>
            <a:picLocks noChangeAspect="1"/>
          </p:cNvPicPr>
          <p:nvPr/>
        </p:nvPicPr>
        <p:blipFill>
          <a:blip r:embed="rId4"/>
          <a:stretch>
            <a:fillRect/>
          </a:stretch>
        </p:blipFill>
        <p:spPr>
          <a:xfrm>
            <a:off x="4339166" y="1956520"/>
            <a:ext cx="4097864" cy="2540114"/>
          </a:xfrm>
          <a:prstGeom prst="rect">
            <a:avLst/>
          </a:prstGeom>
        </p:spPr>
      </p:pic>
      <p:sp>
        <p:nvSpPr>
          <p:cNvPr id="16" name="pole tekstowe 15">
            <a:extLst>
              <a:ext uri="{FF2B5EF4-FFF2-40B4-BE49-F238E27FC236}">
                <a16:creationId xmlns:a16="http://schemas.microsoft.com/office/drawing/2014/main" id="{7465A098-376D-1D23-9EC7-DEDAF86AA124}"/>
              </a:ext>
            </a:extLst>
          </p:cNvPr>
          <p:cNvSpPr txBox="1"/>
          <p:nvPr/>
        </p:nvSpPr>
        <p:spPr>
          <a:xfrm>
            <a:off x="4792133" y="4641031"/>
            <a:ext cx="2357968" cy="338554"/>
          </a:xfrm>
          <a:prstGeom prst="rect">
            <a:avLst/>
          </a:prstGeom>
          <a:noFill/>
        </p:spPr>
        <p:txBody>
          <a:bodyPr wrap="square" rtlCol="0">
            <a:spAutoFit/>
          </a:bodyPr>
          <a:lstStyle/>
          <a:p>
            <a:r>
              <a:rPr lang="en-US" sz="800" dirty="0"/>
              <a:t>Figure 2. Code Cloud based on Women’s Statements</a:t>
            </a:r>
          </a:p>
          <a:p>
            <a:r>
              <a:rPr lang="en-US" sz="800" dirty="0"/>
              <a:t>Source: own elaboration in MAXQDA program</a:t>
            </a:r>
            <a:endParaRPr lang="pl-PL" sz="800" dirty="0"/>
          </a:p>
        </p:txBody>
      </p:sp>
      <p:sp>
        <p:nvSpPr>
          <p:cNvPr id="17" name="pole tekstowe 16">
            <a:extLst>
              <a:ext uri="{FF2B5EF4-FFF2-40B4-BE49-F238E27FC236}">
                <a16:creationId xmlns:a16="http://schemas.microsoft.com/office/drawing/2014/main" id="{CDF0532B-9C4C-B4C0-3979-F3220F009A0B}"/>
              </a:ext>
            </a:extLst>
          </p:cNvPr>
          <p:cNvSpPr txBox="1"/>
          <p:nvPr/>
        </p:nvSpPr>
        <p:spPr>
          <a:xfrm>
            <a:off x="541868" y="4612465"/>
            <a:ext cx="2357968" cy="338554"/>
          </a:xfrm>
          <a:prstGeom prst="rect">
            <a:avLst/>
          </a:prstGeom>
          <a:noFill/>
        </p:spPr>
        <p:txBody>
          <a:bodyPr wrap="square" rtlCol="0">
            <a:spAutoFit/>
          </a:bodyPr>
          <a:lstStyle/>
          <a:p>
            <a:r>
              <a:rPr lang="en-US" sz="800" dirty="0"/>
              <a:t>Figure </a:t>
            </a:r>
            <a:r>
              <a:rPr lang="pl-PL" sz="800" dirty="0"/>
              <a:t>1</a:t>
            </a:r>
            <a:r>
              <a:rPr lang="en-US" sz="800" dirty="0"/>
              <a:t>. Code Cloud based on </a:t>
            </a:r>
            <a:r>
              <a:rPr lang="pl-PL" sz="800" dirty="0"/>
              <a:t>Men</a:t>
            </a:r>
            <a:r>
              <a:rPr lang="en-US" sz="800" dirty="0"/>
              <a:t>’s Statements</a:t>
            </a:r>
          </a:p>
          <a:p>
            <a:r>
              <a:rPr lang="en-US" sz="800" dirty="0"/>
              <a:t>Source: own elaboration in MAXQDA program</a:t>
            </a:r>
            <a:endParaRPr lang="pl-PL" sz="800" dirty="0"/>
          </a:p>
        </p:txBody>
      </p:sp>
      <p:sp>
        <p:nvSpPr>
          <p:cNvPr id="14" name="pole tekstowe 13">
            <a:extLst>
              <a:ext uri="{FF2B5EF4-FFF2-40B4-BE49-F238E27FC236}">
                <a16:creationId xmlns:a16="http://schemas.microsoft.com/office/drawing/2014/main" id="{83A7DA23-ACB7-7280-3ADA-7FCFE5BD2F72}"/>
              </a:ext>
            </a:extLst>
          </p:cNvPr>
          <p:cNvSpPr txBox="1"/>
          <p:nvPr/>
        </p:nvSpPr>
        <p:spPr>
          <a:xfrm>
            <a:off x="440266" y="6412998"/>
            <a:ext cx="4191000" cy="507831"/>
          </a:xfrm>
          <a:prstGeom prst="rect">
            <a:avLst/>
          </a:prstGeom>
          <a:noFill/>
        </p:spPr>
        <p:txBody>
          <a:bodyPr wrap="square">
            <a:spAutoFit/>
          </a:bodyPr>
          <a:lstStyle/>
          <a:p>
            <a:r>
              <a:rPr lang="pl-PL" sz="900" dirty="0" err="1"/>
              <a:t>This</a:t>
            </a:r>
            <a:r>
              <a:rPr lang="pl-PL" sz="900" dirty="0"/>
              <a:t> </a:t>
            </a:r>
            <a:r>
              <a:rPr lang="pl-PL" sz="900" dirty="0" err="1"/>
              <a:t>study</a:t>
            </a:r>
            <a:r>
              <a:rPr lang="pl-PL" sz="900" dirty="0"/>
              <a:t> was </a:t>
            </a:r>
            <a:r>
              <a:rPr lang="pl-PL" sz="900" dirty="0" err="1"/>
              <a:t>partly</a:t>
            </a:r>
            <a:r>
              <a:rPr lang="pl-PL" sz="900" dirty="0"/>
              <a:t> </a:t>
            </a:r>
            <a:r>
              <a:rPr lang="pl-PL" sz="900" dirty="0" err="1"/>
              <a:t>funded</a:t>
            </a:r>
            <a:r>
              <a:rPr lang="pl-PL" sz="900" dirty="0"/>
              <a:t> by the </a:t>
            </a:r>
            <a:r>
              <a:rPr lang="pl-PL" sz="900" dirty="0" err="1"/>
              <a:t>National</a:t>
            </a:r>
            <a:r>
              <a:rPr lang="pl-PL" sz="900" dirty="0"/>
              <a:t> Science Centre (Poland), grant no. 2022/47/B/HS4/00448 and by the Minister of Science </a:t>
            </a:r>
            <a:r>
              <a:rPr lang="pl-PL" sz="900" dirty="0" err="1"/>
              <a:t>under</a:t>
            </a:r>
            <a:r>
              <a:rPr lang="pl-PL" sz="900" dirty="0"/>
              <a:t> the “</a:t>
            </a:r>
            <a:r>
              <a:rPr lang="pl-PL" sz="900" dirty="0" err="1"/>
              <a:t>Regional</a:t>
            </a:r>
            <a:r>
              <a:rPr lang="pl-PL" sz="900" dirty="0"/>
              <a:t> </a:t>
            </a:r>
            <a:r>
              <a:rPr lang="pl-PL" sz="900" dirty="0" err="1"/>
              <a:t>Initiative</a:t>
            </a:r>
            <a:r>
              <a:rPr lang="pl-PL" sz="900" dirty="0"/>
              <a:t> for Excellence” </a:t>
            </a:r>
            <a:r>
              <a:rPr lang="pl-PL" sz="900" dirty="0" err="1"/>
              <a:t>Programme</a:t>
            </a:r>
            <a:r>
              <a:rPr lang="pl-PL" sz="900" dirty="0"/>
              <a:t>.</a:t>
            </a:r>
          </a:p>
        </p:txBody>
      </p:sp>
    </p:spTree>
    <p:extLst>
      <p:ext uri="{BB962C8B-B14F-4D97-AF65-F5344CB8AC3E}">
        <p14:creationId xmlns:p14="http://schemas.microsoft.com/office/powerpoint/2010/main" val="2978501710"/>
      </p:ext>
    </p:extLst>
  </p:cSld>
  <p:clrMapOvr>
    <a:masterClrMapping/>
  </p:clrMapOvr>
</p:sld>
</file>

<file path=ppt/theme/theme1.xml><?xml version="1.0" encoding="utf-8"?>
<a:theme xmlns:a="http://schemas.openxmlformats.org/drawingml/2006/main" name="Motyw pakietu Office">
  <a:themeElements>
    <a:clrScheme name="Motyw pakietu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tyw pakietu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112</TotalTime>
  <Words>277</Words>
  <Application>Microsoft Office PowerPoint</Application>
  <PresentationFormat>On-screen Show (4:3)</PresentationFormat>
  <Paragraphs>30</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Calibri Light</vt:lpstr>
      <vt:lpstr>Motyw pakietu Office</vt:lpstr>
      <vt:lpstr>PowerPoint Presentation</vt:lpstr>
      <vt:lpstr>  Małgorzata Bartosik – Purgat &amp; Wiktoria Rakowska  Department of International Management;  Poznań University of Economics and Business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Magdalena Muradin</dc:creator>
  <cp:lastModifiedBy>Wiktoria Rakowska</cp:lastModifiedBy>
  <cp:revision>18</cp:revision>
  <dcterms:created xsi:type="dcterms:W3CDTF">2024-09-12T16:00:15Z</dcterms:created>
  <dcterms:modified xsi:type="dcterms:W3CDTF">2024-10-12T09:20:03Z</dcterms:modified>
</cp:coreProperties>
</file>