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704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1" y="604897"/>
            <a:ext cx="7822405" cy="125444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NZ" sz="2400" b="1" i="1" dirty="0">
                <a:latin typeface="+mn-lt"/>
                <a:ea typeface="+mn-ea"/>
                <a:cs typeface="+mn-cs"/>
              </a:rPr>
              <a:t>The Impact of Organizational Maturity </a:t>
            </a:r>
            <a:br>
              <a:rPr lang="pl-PL" sz="2400" b="1" i="1" dirty="0">
                <a:latin typeface="+mn-lt"/>
                <a:ea typeface="+mn-ea"/>
                <a:cs typeface="+mn-cs"/>
              </a:rPr>
            </a:br>
            <a:r>
              <a:rPr lang="en-NZ" sz="2400" b="1" i="1" dirty="0">
                <a:latin typeface="+mn-lt"/>
                <a:ea typeface="+mn-ea"/>
                <a:cs typeface="+mn-cs"/>
              </a:rPr>
              <a:t>on Sustainable Managment Capability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4763" y="1773238"/>
            <a:ext cx="6858000" cy="1655762"/>
          </a:xfrm>
        </p:spPr>
        <p:txBody>
          <a:bodyPr/>
          <a:lstStyle/>
          <a:p>
            <a:pPr algn="ctr">
              <a:spcBef>
                <a:spcPts val="5400"/>
              </a:spcBef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Joanna BERNACKA, Indra PONNUSWAMY, Marcin GOŁEMBSKI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2DE7B54-3723-BC93-A2F4-3FF5A692D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871908"/>
              </p:ext>
            </p:extLst>
          </p:nvPr>
        </p:nvGraphicFramePr>
        <p:xfrm>
          <a:off x="370328" y="2227421"/>
          <a:ext cx="3688467" cy="4480560"/>
        </p:xfrm>
        <a:graphic>
          <a:graphicData uri="http://schemas.openxmlformats.org/drawingml/2006/table">
            <a:tbl>
              <a:tblPr firstRow="1" firstCol="1" bandRow="1"/>
              <a:tblGrid>
                <a:gridCol w="619977">
                  <a:extLst>
                    <a:ext uri="{9D8B030D-6E8A-4147-A177-3AD203B41FA5}">
                      <a16:colId xmlns:a16="http://schemas.microsoft.com/office/drawing/2014/main" val="2832342578"/>
                    </a:ext>
                  </a:extLst>
                </a:gridCol>
                <a:gridCol w="940137">
                  <a:extLst>
                    <a:ext uri="{9D8B030D-6E8A-4147-A177-3AD203B41FA5}">
                      <a16:colId xmlns:a16="http://schemas.microsoft.com/office/drawing/2014/main" val="1505373475"/>
                    </a:ext>
                  </a:extLst>
                </a:gridCol>
                <a:gridCol w="1065724">
                  <a:extLst>
                    <a:ext uri="{9D8B030D-6E8A-4147-A177-3AD203B41FA5}">
                      <a16:colId xmlns:a16="http://schemas.microsoft.com/office/drawing/2014/main" val="2065022068"/>
                    </a:ext>
                  </a:extLst>
                </a:gridCol>
                <a:gridCol w="1062629">
                  <a:extLst>
                    <a:ext uri="{9D8B030D-6E8A-4147-A177-3AD203B41FA5}">
                      <a16:colId xmlns:a16="http://schemas.microsoft.com/office/drawing/2014/main" val="2718009024"/>
                    </a:ext>
                  </a:extLst>
                </a:gridCol>
              </a:tblGrid>
              <a:tr h="106130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Factor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Mature Organizations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Immature Organizations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Comments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971000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Leadership Commitment</a:t>
                      </a:r>
                      <a:endParaRPr lang="pl-PL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Strong leadership driving strategic sustainability goals with embedded ESG and SDG priorities.</a:t>
                      </a:r>
                      <a:endParaRPr lang="pl-PL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Leadership is reactive, often driven by external pressures rather than internal conviction.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Mature organizations benefit from experienced leadership, while immature organizations react to external pressures.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060023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Resource Availability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Ample resources to invest in sustainability programs, innovation, and technology.</a:t>
                      </a:r>
                      <a:endParaRPr lang="pl-PL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Limited capital for sustainability initiatives; prioritizing short-term profitability.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Mature organizations allocate resources better, while immature organizations face financial limitations.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364003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Strategic Alignment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Long-term sustainability vision integrated into core business strategies.</a:t>
                      </a:r>
                      <a:endParaRPr lang="pl-PL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Short-term focus on survival, making it difficult to allocate resources to sustainability goals.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Immature organizations often prioritize immediate financial survival over long-term sustainability strategies.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015680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Employee Engagement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Higher levels of engagement as sustainability is embedded into the organizational culture.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Lacks formal structures necessary for sustained employee engagement.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Employee engagement is often more established in mature organizations due to better governance structures.</a:t>
                      </a:r>
                      <a:endParaRPr lang="pl-PL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894036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Agility and Flexibility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Mature organizations struggle with bureaucratic inertia, hindering rapid changes.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More agile in adapting to sustainability requirements but often lacks strategic depth.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Immature organizations are more adaptable but lack long-term planning seen in mature organizations.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231858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Complexity of Certification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Struggle with the burden of multiple certifications (e.g., ISO 14001, ESG frameworks).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Find certifications challenging due to limited experience and knowledge.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Both types face challenges with certifications, but mature organizations deal with bureaucratic complexity.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0706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Financial Impact of Sustainability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Better positioned to absorb sustainability costs as part of long-term planning.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Faces difficulties in justifying sustainability investments due to budget constraints.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financial burden is a shared concern, but mature organizations are better equipped for long-term financial impacts.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850919"/>
                  </a:ext>
                </a:extLst>
              </a:tr>
              <a:tr h="530651">
                <a:tc>
                  <a:txBody>
                    <a:bodyPr/>
                    <a:lstStyle/>
                    <a:p>
                      <a:pPr algn="ctr"/>
                      <a:r>
                        <a:rPr lang="en-US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Regulatory and Certification Burden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Overwhelmed by numerous certifications and the fragmented global standards.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struggles with understanding and complying with multiple standards.</a:t>
                      </a:r>
                      <a:endParaRPr lang="pl-PL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The complexity of global standards creates challenges for both, but the burden is heavier for mature organizations</a:t>
                      </a:r>
                      <a:endParaRPr lang="pl-PL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759" marR="47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326895"/>
                  </a:ext>
                </a:extLst>
              </a:tr>
            </a:tbl>
          </a:graphicData>
        </a:graphic>
      </p:graphicFrame>
      <p:pic>
        <p:nvPicPr>
          <p:cNvPr id="6" name="Obraz 5" descr="Obraz zawierający tekst, linia, zrzut ekranu, Wykres">
            <a:extLst>
              <a:ext uri="{FF2B5EF4-FFF2-40B4-BE49-F238E27FC236}">
                <a16:creationId xmlns:a16="http://schemas.microsoft.com/office/drawing/2014/main" id="{9838CBEF-9E26-39A8-FDE3-BD250F8740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760" y="3864133"/>
            <a:ext cx="4174210" cy="250305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0651FC8-9BFD-91ED-08C7-8E05B0053E2A}"/>
              </a:ext>
            </a:extLst>
          </p:cNvPr>
          <p:cNvSpPr txBox="1"/>
          <p:nvPr/>
        </p:nvSpPr>
        <p:spPr>
          <a:xfrm>
            <a:off x="4215413" y="2157313"/>
            <a:ext cx="46945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0"/>
              </a:spcBef>
            </a:pPr>
            <a:r>
              <a:rPr lang="en-US" sz="1600" b="1" dirty="0">
                <a:effectLst/>
                <a:ea typeface="Times New Roman" panose="02020603050405020304" pitchFamily="18" charset="0"/>
              </a:rPr>
              <a:t>Design/methodology/approach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: </a:t>
            </a:r>
            <a:r>
              <a:rPr lang="en-US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Participants were purposefully sampled, with most interviewees being auditors or practitioners involved in sustainable management or inspection. The core component of this qualitative study involved 16 individuals, in-depth, semi-structured interviews. </a:t>
            </a:r>
            <a:endParaRPr lang="pl-PL" sz="1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397</Words>
  <Application>Microsoft Office PowerPoint</Application>
  <PresentationFormat>Pokaz na ekranie (4:3)</PresentationFormat>
  <Paragraphs>39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The Impact of Organizational Maturity  on Sustainable Managment Capability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Joanna Bernacka</cp:lastModifiedBy>
  <cp:revision>5</cp:revision>
  <dcterms:created xsi:type="dcterms:W3CDTF">2024-09-12T16:00:15Z</dcterms:created>
  <dcterms:modified xsi:type="dcterms:W3CDTF">2024-10-13T18:15:45Z</dcterms:modified>
</cp:coreProperties>
</file>