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6C41"/>
    <a:srgbClr val="284D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1435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yna Fira" userId="59c2abad-b99b-4493-8679-40168327b244" providerId="ADAL" clId="{F93246B5-38C6-4994-98EF-A0AD45E39478}"/>
    <pc:docChg chg="modSld">
      <pc:chgData name="Martyna Fira" userId="59c2abad-b99b-4493-8679-40168327b244" providerId="ADAL" clId="{F93246B5-38C6-4994-98EF-A0AD45E39478}" dt="2024-10-14T21:51:40.087" v="180" actId="14100"/>
      <pc:docMkLst>
        <pc:docMk/>
      </pc:docMkLst>
      <pc:sldChg chg="addSp modSp mod">
        <pc:chgData name="Martyna Fira" userId="59c2abad-b99b-4493-8679-40168327b244" providerId="ADAL" clId="{F93246B5-38C6-4994-98EF-A0AD45E39478}" dt="2024-10-14T21:51:40.087" v="180" actId="14100"/>
        <pc:sldMkLst>
          <pc:docMk/>
          <pc:sldMk cId="3257088774" sldId="259"/>
        </pc:sldMkLst>
        <pc:spChg chg="add mod">
          <ac:chgData name="Martyna Fira" userId="59c2abad-b99b-4493-8679-40168327b244" providerId="ADAL" clId="{F93246B5-38C6-4994-98EF-A0AD45E39478}" dt="2024-10-14T21:49:59.381" v="95" actId="1038"/>
          <ac:spMkLst>
            <pc:docMk/>
            <pc:sldMk cId="3257088774" sldId="259"/>
            <ac:spMk id="5" creationId="{43F8FC27-F722-68B1-9A78-82E3C898B71A}"/>
          </ac:spMkLst>
        </pc:spChg>
        <pc:spChg chg="add mod">
          <ac:chgData name="Martyna Fira" userId="59c2abad-b99b-4493-8679-40168327b244" providerId="ADAL" clId="{F93246B5-38C6-4994-98EF-A0AD45E39478}" dt="2024-10-14T21:51:03.412" v="171" actId="1036"/>
          <ac:spMkLst>
            <pc:docMk/>
            <pc:sldMk cId="3257088774" sldId="259"/>
            <ac:spMk id="6" creationId="{EC2D88C8-2EF2-1F9D-D540-1DDECFEAE06C}"/>
          </ac:spMkLst>
        </pc:spChg>
        <pc:graphicFrameChg chg="mod">
          <ac:chgData name="Martyna Fira" userId="59c2abad-b99b-4493-8679-40168327b244" providerId="ADAL" clId="{F93246B5-38C6-4994-98EF-A0AD45E39478}" dt="2024-10-14T21:51:32.400" v="174" actId="1037"/>
          <ac:graphicFrameMkLst>
            <pc:docMk/>
            <pc:sldMk cId="3257088774" sldId="259"/>
            <ac:graphicFrameMk id="20" creationId="{C092F660-F6B1-3A21-6A41-F0138F402DB1}"/>
          </ac:graphicFrameMkLst>
        </pc:graphicFrameChg>
        <pc:graphicFrameChg chg="mod">
          <ac:chgData name="Martyna Fira" userId="59c2abad-b99b-4493-8679-40168327b244" providerId="ADAL" clId="{F93246B5-38C6-4994-98EF-A0AD45E39478}" dt="2024-10-14T21:51:40.087" v="180" actId="14100"/>
          <ac:graphicFrameMkLst>
            <pc:docMk/>
            <pc:sldMk cId="3257088774" sldId="259"/>
            <ac:graphicFrameMk id="21" creationId="{9615130A-8CA3-3033-601B-DD4920469FE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coty-my.sharepoint.com/personal/martyna_fira_cotyinc_com/Documents/Documents/Pobrane/Zbi&#243;r_SGH_M.Fira_Green_Products_PRE2_ostateczn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coty-my.sharepoint.com/personal/martyna_fira_cotyinc_com/Documents/Documents/Pobrane/Zbi&#243;r_SGH_M.Fira_Green_Products_PRE2_ostateczn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coty-my.sharepoint.com/personal/martyna_fira_cotyinc_com/Documents/Documents/Pobrane/Zbi&#243;r_SGH_M.Fira_Green_Products_PRE2_ostateczn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coty-my.sharepoint.com/personal/martyna_fira_cotyinc_com/Documents/Documents/Pobrane/Zbi&#243;r_SGH_M.Fira_Green_Products_PRE2_ostateczny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900" b="1" noProof="0" dirty="0">
                <a:solidFill>
                  <a:schemeClr val="tx1"/>
                </a:solidFill>
              </a:rPr>
              <a:t>Top attributes [mean scores</a:t>
            </a:r>
            <a:r>
              <a:rPr lang="pl-PL" sz="900" b="1" noProof="0" dirty="0">
                <a:solidFill>
                  <a:schemeClr val="tx1"/>
                </a:solidFill>
              </a:rPr>
              <a:t>]</a:t>
            </a:r>
            <a:endParaRPr lang="en-GB" sz="900" b="1" noProof="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GB" sz="900" noProof="0" dirty="0">
                <a:solidFill>
                  <a:schemeClr val="tx1"/>
                </a:solidFill>
              </a:rPr>
              <a:t>(1</a:t>
            </a:r>
            <a:r>
              <a:rPr lang="en-GB" sz="900" baseline="0" noProof="0" dirty="0">
                <a:solidFill>
                  <a:schemeClr val="tx1"/>
                </a:solidFill>
              </a:rPr>
              <a:t> = definitely DOES NOT prove eco-friendliness; 7 = definitely proves eco-friendliness) </a:t>
            </a:r>
            <a:endParaRPr lang="en-GB" sz="900" noProof="0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284D4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Transpozycja_ENG!$A$1:$A$6</c:f>
              <c:strCache>
                <c:ptCount val="6"/>
                <c:pt idx="0">
                  <c:v>Eco-friendly production methods</c:v>
                </c:pt>
                <c:pt idx="1">
                  <c:v>Recyclable packaging</c:v>
                </c:pt>
                <c:pt idx="2">
                  <c:v>Reusable packaging</c:v>
                </c:pt>
                <c:pt idx="3">
                  <c:v>Biodegradable packaging</c:v>
                </c:pt>
                <c:pt idx="4">
                  <c:v>No ingredients harmful to the environment</c:v>
                </c:pt>
                <c:pt idx="5">
                  <c:v>Product made of renewable resources</c:v>
                </c:pt>
              </c:strCache>
            </c:strRef>
          </c:cat>
          <c:val>
            <c:numRef>
              <c:f>Transpozycja_ENG!$B$1:$B$6</c:f>
              <c:numCache>
                <c:formatCode>0.00</c:formatCode>
                <c:ptCount val="6"/>
                <c:pt idx="0">
                  <c:v>5.3953488372093021</c:v>
                </c:pt>
                <c:pt idx="1">
                  <c:v>5.308139534883721</c:v>
                </c:pt>
                <c:pt idx="2">
                  <c:v>5.3023255813953485</c:v>
                </c:pt>
                <c:pt idx="3">
                  <c:v>5.2674418604651159</c:v>
                </c:pt>
                <c:pt idx="4">
                  <c:v>5.2674418604651159</c:v>
                </c:pt>
                <c:pt idx="5">
                  <c:v>5.1046511627906979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2C-4C09-86A0-D9E79B6D69C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30662271"/>
        <c:axId val="30670551"/>
      </c:barChart>
      <c:catAx>
        <c:axId val="3066227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670551"/>
        <c:crosses val="autoZero"/>
        <c:auto val="1"/>
        <c:lblAlgn val="ctr"/>
        <c:lblOffset val="100"/>
        <c:noMultiLvlLbl val="0"/>
      </c:catAx>
      <c:valAx>
        <c:axId val="30670551"/>
        <c:scaling>
          <c:orientation val="minMax"/>
        </c:scaling>
        <c:delete val="1"/>
        <c:axPos val="t"/>
        <c:numFmt formatCode="0.00" sourceLinked="1"/>
        <c:majorTickMark val="none"/>
        <c:minorTickMark val="none"/>
        <c:tickLblPos val="nextTo"/>
        <c:crossAx val="306622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900" b="1" noProof="0" dirty="0">
                <a:solidFill>
                  <a:schemeClr val="tx1"/>
                </a:solidFill>
              </a:rPr>
              <a:t>Bottom attributes [mean scores</a:t>
            </a:r>
            <a:r>
              <a:rPr lang="pl-PL" sz="900" b="1" noProof="0" dirty="0">
                <a:solidFill>
                  <a:schemeClr val="tx1"/>
                </a:solidFill>
              </a:rPr>
              <a:t>]</a:t>
            </a:r>
            <a:endParaRPr lang="en-GB" sz="900" b="1" noProof="0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D66C4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Transpozycja_ENG!$A$25:$A$30</c:f>
              <c:strCache>
                <c:ptCount val="6"/>
                <c:pt idx="0">
                  <c:v>Product with extended durability</c:v>
                </c:pt>
                <c:pt idx="1">
                  <c:v>No animal ingredients</c:v>
                </c:pt>
                <c:pt idx="2">
                  <c:v>Nature-related elements on the packaging</c:v>
                </c:pt>
                <c:pt idx="3">
                  <c:v>Vegan product</c:v>
                </c:pt>
                <c:pt idx="4">
                  <c:v>Packaging resembling natural materials</c:v>
                </c:pt>
                <c:pt idx="5">
                  <c:v>Green-coloured packaging</c:v>
                </c:pt>
              </c:strCache>
            </c:strRef>
          </c:cat>
          <c:val>
            <c:numRef>
              <c:f>Transpozycja_ENG!$B$25:$B$30</c:f>
              <c:numCache>
                <c:formatCode>0.00</c:formatCode>
                <c:ptCount val="6"/>
                <c:pt idx="0">
                  <c:v>4.1279069767441863</c:v>
                </c:pt>
                <c:pt idx="1">
                  <c:v>4.0290697674418601</c:v>
                </c:pt>
                <c:pt idx="2">
                  <c:v>3.9709302325581395</c:v>
                </c:pt>
                <c:pt idx="3">
                  <c:v>3.9360465116279069</c:v>
                </c:pt>
                <c:pt idx="4">
                  <c:v>3.7441860465116279</c:v>
                </c:pt>
                <c:pt idx="5">
                  <c:v>3.1627906976744184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AE-407A-B3A0-0DA6DCEDB70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30662271"/>
        <c:axId val="30670551"/>
      </c:barChart>
      <c:catAx>
        <c:axId val="3066227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670551"/>
        <c:crosses val="autoZero"/>
        <c:auto val="1"/>
        <c:lblAlgn val="ctr"/>
        <c:lblOffset val="100"/>
        <c:noMultiLvlLbl val="0"/>
      </c:catAx>
      <c:valAx>
        <c:axId val="30670551"/>
        <c:scaling>
          <c:orientation val="minMax"/>
        </c:scaling>
        <c:delete val="1"/>
        <c:axPos val="b"/>
        <c:numFmt formatCode="0.00" sourceLinked="1"/>
        <c:majorTickMark val="none"/>
        <c:minorTickMark val="none"/>
        <c:tickLblPos val="nextTo"/>
        <c:crossAx val="306622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GB" sz="900" b="1" noProof="0" dirty="0">
                <a:solidFill>
                  <a:schemeClr val="tx1"/>
                </a:solidFill>
              </a:rPr>
              <a:t>Top categories [mean score]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r>
              <a:rPr lang="en-GB" sz="900" b="0" i="0" u="none" strike="noStrike" kern="1200" spc="0" baseline="0" noProof="0" dirty="0">
                <a:solidFill>
                  <a:schemeClr val="tx1"/>
                </a:solidFill>
              </a:rPr>
              <a:t>(1 - I would definitely NOT expect green products in this category; 7 - I would definitely expect green products in this category)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24359989223499012"/>
          <c:y val="0.39866782407407414"/>
          <c:w val="0.70796133080772095"/>
          <c:h val="0.52097743055555557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284D4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Transpozycja_ENG!$D$1:$D$5</c:f>
              <c:strCache>
                <c:ptCount val="5"/>
                <c:pt idx="0">
                  <c:v>Juices</c:v>
                </c:pt>
                <c:pt idx="1">
                  <c:v>Milk</c:v>
                </c:pt>
                <c:pt idx="2">
                  <c:v>Tea</c:v>
                </c:pt>
                <c:pt idx="3">
                  <c:v>Seasonings</c:v>
                </c:pt>
                <c:pt idx="4">
                  <c:v>Yoghurts</c:v>
                </c:pt>
              </c:strCache>
            </c:strRef>
          </c:cat>
          <c:val>
            <c:numRef>
              <c:f>Transpozycja_ENG!$E$1:$E$5</c:f>
              <c:numCache>
                <c:formatCode>0.00</c:formatCode>
                <c:ptCount val="5"/>
                <c:pt idx="0">
                  <c:v>5.24</c:v>
                </c:pt>
                <c:pt idx="1">
                  <c:v>5.2114285714285717</c:v>
                </c:pt>
                <c:pt idx="2">
                  <c:v>5.1542857142857139</c:v>
                </c:pt>
                <c:pt idx="3">
                  <c:v>5.1142857142857139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F0-4B26-AEE9-7527E551C93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096485848"/>
        <c:axId val="1096486568"/>
      </c:barChart>
      <c:catAx>
        <c:axId val="10964858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096486568"/>
        <c:crosses val="autoZero"/>
        <c:auto val="1"/>
        <c:lblAlgn val="ctr"/>
        <c:lblOffset val="100"/>
        <c:noMultiLvlLbl val="0"/>
      </c:catAx>
      <c:valAx>
        <c:axId val="1096486568"/>
        <c:scaling>
          <c:orientation val="minMax"/>
        </c:scaling>
        <c:delete val="1"/>
        <c:axPos val="t"/>
        <c:numFmt formatCode="0.00" sourceLinked="1"/>
        <c:majorTickMark val="none"/>
        <c:minorTickMark val="none"/>
        <c:tickLblPos val="nextTo"/>
        <c:crossAx val="1096485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900" b="1" noProof="0" dirty="0">
                <a:solidFill>
                  <a:schemeClr val="tx1"/>
                </a:solidFill>
              </a:rPr>
              <a:t>Bottom categories [mean score]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48422975221535725"/>
          <c:y val="0.38756403493041253"/>
          <c:w val="0.44369213306331989"/>
          <c:h val="0.5303255850124457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D66C4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Transpozycja_ENG!$D$16:$D$20</c:f>
              <c:strCache>
                <c:ptCount val="5"/>
                <c:pt idx="0">
                  <c:v>Toothpaste</c:v>
                </c:pt>
                <c:pt idx="1">
                  <c:v>Confectionery</c:v>
                </c:pt>
                <c:pt idx="2">
                  <c:v>Washing powders, liquids, gels and capsules</c:v>
                </c:pt>
                <c:pt idx="3">
                  <c:v>Deodorants</c:v>
                </c:pt>
                <c:pt idx="4">
                  <c:v>CSD</c:v>
                </c:pt>
              </c:strCache>
            </c:strRef>
          </c:cat>
          <c:val>
            <c:numRef>
              <c:f>Transpozycja_ENG!$E$16:$E$20</c:f>
              <c:numCache>
                <c:formatCode>0.00</c:formatCode>
                <c:ptCount val="5"/>
                <c:pt idx="0">
                  <c:v>4.1428571428571432</c:v>
                </c:pt>
                <c:pt idx="1">
                  <c:v>3.9828571428571427</c:v>
                </c:pt>
                <c:pt idx="2">
                  <c:v>3.8971428571428572</c:v>
                </c:pt>
                <c:pt idx="3">
                  <c:v>3.7657142857142856</c:v>
                </c:pt>
                <c:pt idx="4">
                  <c:v>3.7485714285714287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44-430F-A833-AB5BCFB3128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axId val="30672351"/>
        <c:axId val="30672711"/>
      </c:barChart>
      <c:catAx>
        <c:axId val="3067235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672711"/>
        <c:crosses val="autoZero"/>
        <c:auto val="1"/>
        <c:lblAlgn val="ctr"/>
        <c:lblOffset val="100"/>
        <c:noMultiLvlLbl val="0"/>
      </c:catAx>
      <c:valAx>
        <c:axId val="30672711"/>
        <c:scaling>
          <c:orientation val="minMax"/>
        </c:scaling>
        <c:delete val="1"/>
        <c:axPos val="t"/>
        <c:numFmt formatCode="0.00" sourceLinked="1"/>
        <c:majorTickMark val="none"/>
        <c:minorTickMark val="none"/>
        <c:tickLblPos val="nextTo"/>
        <c:crossAx val="306723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250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425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140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413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277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455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165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403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1709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34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905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4216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A535B2-5BB5-4354-8989-2A6D2220E4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6948" y="1122199"/>
            <a:ext cx="7772400" cy="1254443"/>
          </a:xfrm>
        </p:spPr>
        <p:txBody>
          <a:bodyPr anchor="t">
            <a:normAutofit/>
          </a:bodyPr>
          <a:lstStyle/>
          <a:p>
            <a:pPr algn="r"/>
            <a:r>
              <a:rPr lang="en-US" sz="2400" b="1" dirty="0">
                <a:latin typeface="+mn-lt"/>
                <a:cs typeface="Arial" panose="020B0604020202020204" pitchFamily="34" charset="0"/>
              </a:rPr>
              <a:t>Consumers’ perception of green products</a:t>
            </a:r>
            <a:br>
              <a:rPr lang="en-US" sz="2400" b="1" dirty="0">
                <a:latin typeface="+mn-lt"/>
                <a:cs typeface="Arial" panose="020B0604020202020204" pitchFamily="34" charset="0"/>
              </a:rPr>
            </a:br>
            <a:r>
              <a:rPr lang="en-US" sz="1800" i="1" dirty="0">
                <a:latin typeface="+mn-lt"/>
                <a:cs typeface="Arial" panose="020B0604020202020204" pitchFamily="34" charset="0"/>
              </a:rPr>
              <a:t>Martyna Fira | Doctoral School, SGH Warsaw School of Economics</a:t>
            </a:r>
            <a:endParaRPr lang="en-US" sz="24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1B062A5-DB65-4BC8-9D06-EE4FE00F7B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252" y="1845107"/>
            <a:ext cx="4500000" cy="288000"/>
          </a:xfrm>
          <a:solidFill>
            <a:srgbClr val="284D49"/>
          </a:solidFill>
          <a:ln>
            <a:solidFill>
              <a:srgbClr val="284D49"/>
            </a:solidFill>
          </a:ln>
        </p:spPr>
        <p:txBody>
          <a:bodyPr anchor="ctr">
            <a:normAutofit fontScale="92500" lnSpcReduction="20000"/>
          </a:bodyPr>
          <a:lstStyle/>
          <a:p>
            <a:r>
              <a:rPr lang="pl-PL" sz="1800" b="1" dirty="0">
                <a:solidFill>
                  <a:schemeClr val="bg1"/>
                </a:solidFill>
                <a:cs typeface="Arial" panose="020B0604020202020204" pitchFamily="34" charset="0"/>
              </a:rPr>
              <a:t>WHAT IS A „GREEN PRODUCT”?</a:t>
            </a:r>
          </a:p>
        </p:txBody>
      </p:sp>
      <p:sp>
        <p:nvSpPr>
          <p:cNvPr id="4" name="Podtytuł 2">
            <a:extLst>
              <a:ext uri="{FF2B5EF4-FFF2-40B4-BE49-F238E27FC236}">
                <a16:creationId xmlns:a16="http://schemas.microsoft.com/office/drawing/2014/main" id="{F8EA6CBC-B464-BE08-5B9F-A70DE5E1C678}"/>
              </a:ext>
            </a:extLst>
          </p:cNvPr>
          <p:cNvSpPr txBox="1">
            <a:spLocks/>
          </p:cNvSpPr>
          <p:nvPr/>
        </p:nvSpPr>
        <p:spPr>
          <a:xfrm>
            <a:off x="39252" y="2112530"/>
            <a:ext cx="4500000" cy="1656000"/>
          </a:xfrm>
          <a:prstGeom prst="rect">
            <a:avLst/>
          </a:prstGeom>
          <a:noFill/>
          <a:ln>
            <a:solidFill>
              <a:srgbClr val="284D49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en-GB" sz="1800" b="1" dirty="0">
                <a:solidFill>
                  <a:srgbClr val="D66C41"/>
                </a:solidFill>
                <a:cs typeface="Arial" panose="020B0604020202020204" pitchFamily="34" charset="0"/>
              </a:rPr>
              <a:t>Green</a:t>
            </a:r>
            <a:r>
              <a:rPr lang="pl-PL" sz="1800" b="1" dirty="0">
                <a:solidFill>
                  <a:srgbClr val="D66C41"/>
                </a:solidFill>
                <a:cs typeface="Arial" panose="020B0604020202020204" pitchFamily="34" charset="0"/>
              </a:rPr>
              <a:t> </a:t>
            </a:r>
            <a:r>
              <a:rPr lang="pl-PL" sz="1800" dirty="0">
                <a:solidFill>
                  <a:srgbClr val="D66C41"/>
                </a:solidFill>
                <a:cs typeface="Arial" panose="020B0604020202020204" pitchFamily="34" charset="0"/>
              </a:rPr>
              <a:t>(eco-friendly, ecological, environmentally friendly)</a:t>
            </a:r>
            <a:r>
              <a:rPr lang="en-GB" sz="1800" dirty="0">
                <a:solidFill>
                  <a:srgbClr val="D66C41"/>
                </a:solidFill>
                <a:cs typeface="Arial" panose="020B0604020202020204" pitchFamily="34" charset="0"/>
              </a:rPr>
              <a:t> </a:t>
            </a:r>
            <a:r>
              <a:rPr lang="en-GB" sz="1800" b="1" dirty="0">
                <a:solidFill>
                  <a:srgbClr val="D66C41"/>
                </a:solidFill>
                <a:cs typeface="Arial" panose="020B0604020202020204" pitchFamily="34" charset="0"/>
              </a:rPr>
              <a:t>product</a:t>
            </a:r>
            <a:r>
              <a:rPr lang="pl-PL" sz="1800" b="1" dirty="0">
                <a:solidFill>
                  <a:srgbClr val="D66C41"/>
                </a:solidFill>
                <a:cs typeface="Arial" panose="020B0604020202020204" pitchFamily="34" charset="0"/>
              </a:rPr>
              <a:t> </a:t>
            </a:r>
            <a:r>
              <a:rPr lang="en-GB" sz="1800" dirty="0">
                <a:cs typeface="Arial" panose="020B0604020202020204" pitchFamily="34" charset="0"/>
              </a:rPr>
              <a:t>– a tangible or intangible product that minimises its direct and indirect environmental impact during its whole life-cycle, subject to the present technological and scientific status </a:t>
            </a:r>
            <a:r>
              <a:rPr lang="en-GB" sz="1800" i="1" dirty="0">
                <a:cs typeface="Arial" panose="020B0604020202020204" pitchFamily="34" charset="0"/>
              </a:rPr>
              <a:t>(Sdrolia, Zarotiadis, 2019)</a:t>
            </a:r>
          </a:p>
        </p:txBody>
      </p:sp>
      <p:sp>
        <p:nvSpPr>
          <p:cNvPr id="11" name="Podtytuł 2">
            <a:extLst>
              <a:ext uri="{FF2B5EF4-FFF2-40B4-BE49-F238E27FC236}">
                <a16:creationId xmlns:a16="http://schemas.microsoft.com/office/drawing/2014/main" id="{F393BFEC-9956-1796-8847-AFF2C874FA44}"/>
              </a:ext>
            </a:extLst>
          </p:cNvPr>
          <p:cNvSpPr txBox="1">
            <a:spLocks/>
          </p:cNvSpPr>
          <p:nvPr/>
        </p:nvSpPr>
        <p:spPr>
          <a:xfrm>
            <a:off x="39252" y="3841087"/>
            <a:ext cx="4500000" cy="288000"/>
          </a:xfrm>
          <a:prstGeom prst="rect">
            <a:avLst/>
          </a:prstGeom>
          <a:solidFill>
            <a:srgbClr val="284D49"/>
          </a:solidFill>
          <a:ln>
            <a:solidFill>
              <a:srgbClr val="284D49"/>
            </a:solidFill>
          </a:ln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800" b="1" dirty="0">
                <a:solidFill>
                  <a:schemeClr val="bg1"/>
                </a:solidFill>
                <a:cs typeface="Arial" panose="020B0604020202020204" pitchFamily="34" charset="0"/>
              </a:rPr>
              <a:t>RESEARCH QUESTIONS</a:t>
            </a:r>
          </a:p>
        </p:txBody>
      </p:sp>
      <p:sp>
        <p:nvSpPr>
          <p:cNvPr id="12" name="Podtytuł 2">
            <a:extLst>
              <a:ext uri="{FF2B5EF4-FFF2-40B4-BE49-F238E27FC236}">
                <a16:creationId xmlns:a16="http://schemas.microsoft.com/office/drawing/2014/main" id="{27B39E6D-DD8C-B760-EE34-D39FD392C3EB}"/>
              </a:ext>
            </a:extLst>
          </p:cNvPr>
          <p:cNvSpPr txBox="1">
            <a:spLocks/>
          </p:cNvSpPr>
          <p:nvPr/>
        </p:nvSpPr>
        <p:spPr>
          <a:xfrm>
            <a:off x="39252" y="4108510"/>
            <a:ext cx="4500000" cy="1512000"/>
          </a:xfrm>
          <a:prstGeom prst="rect">
            <a:avLst/>
          </a:prstGeom>
          <a:noFill/>
          <a:ln>
            <a:solidFill>
              <a:srgbClr val="284D49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en-GB" sz="1800" b="1" i="1" dirty="0">
                <a:cs typeface="Arial" panose="020B0604020202020204" pitchFamily="34" charset="0"/>
              </a:rPr>
              <a:t>RQ1.</a:t>
            </a:r>
            <a:r>
              <a:rPr lang="en-GB" sz="1800" dirty="0">
                <a:cs typeface="Arial" panose="020B0604020202020204" pitchFamily="34" charset="0"/>
              </a:rPr>
              <a:t> Which product and packaging attributes make Polish consumer think of a product as green?</a:t>
            </a:r>
          </a:p>
          <a:p>
            <a:pPr algn="just">
              <a:spcBef>
                <a:spcPts val="0"/>
              </a:spcBef>
            </a:pPr>
            <a:r>
              <a:rPr lang="en-GB" sz="1800" b="1" i="1" dirty="0">
                <a:cs typeface="Arial" panose="020B0604020202020204" pitchFamily="34" charset="0"/>
              </a:rPr>
              <a:t>RQ2.</a:t>
            </a:r>
            <a:r>
              <a:rPr lang="en-GB" sz="1800" dirty="0">
                <a:cs typeface="Arial" panose="020B0604020202020204" pitchFamily="34" charset="0"/>
              </a:rPr>
              <a:t> In which FMCG product categories do Polish consumers expect green products the most and the least?</a:t>
            </a:r>
          </a:p>
        </p:txBody>
      </p:sp>
      <p:sp>
        <p:nvSpPr>
          <p:cNvPr id="13" name="Podtytuł 2">
            <a:extLst>
              <a:ext uri="{FF2B5EF4-FFF2-40B4-BE49-F238E27FC236}">
                <a16:creationId xmlns:a16="http://schemas.microsoft.com/office/drawing/2014/main" id="{AD42EF97-6DC3-366B-B190-EB37FE4D8593}"/>
              </a:ext>
            </a:extLst>
          </p:cNvPr>
          <p:cNvSpPr txBox="1">
            <a:spLocks/>
          </p:cNvSpPr>
          <p:nvPr/>
        </p:nvSpPr>
        <p:spPr>
          <a:xfrm>
            <a:off x="27283" y="5682900"/>
            <a:ext cx="4500000" cy="288000"/>
          </a:xfrm>
          <a:prstGeom prst="rect">
            <a:avLst/>
          </a:prstGeom>
          <a:solidFill>
            <a:srgbClr val="284D49"/>
          </a:solidFill>
          <a:ln>
            <a:solidFill>
              <a:srgbClr val="284D49"/>
            </a:solidFill>
          </a:ln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800" b="1" dirty="0">
                <a:solidFill>
                  <a:schemeClr val="bg1"/>
                </a:solidFill>
                <a:cs typeface="Arial" panose="020B0604020202020204" pitchFamily="34" charset="0"/>
              </a:rPr>
              <a:t>RESEARCH METHODOLOGY</a:t>
            </a:r>
          </a:p>
        </p:txBody>
      </p:sp>
      <p:sp>
        <p:nvSpPr>
          <p:cNvPr id="14" name="Podtytuł 2">
            <a:extLst>
              <a:ext uri="{FF2B5EF4-FFF2-40B4-BE49-F238E27FC236}">
                <a16:creationId xmlns:a16="http://schemas.microsoft.com/office/drawing/2014/main" id="{6BD4585F-DBAF-BE77-1F62-5482A7034C5B}"/>
              </a:ext>
            </a:extLst>
          </p:cNvPr>
          <p:cNvSpPr txBox="1">
            <a:spLocks/>
          </p:cNvSpPr>
          <p:nvPr/>
        </p:nvSpPr>
        <p:spPr>
          <a:xfrm>
            <a:off x="27283" y="5959275"/>
            <a:ext cx="4500000" cy="756000"/>
          </a:xfrm>
          <a:prstGeom prst="rect">
            <a:avLst/>
          </a:prstGeom>
          <a:noFill/>
          <a:ln>
            <a:solidFill>
              <a:srgbClr val="284D49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en-GB" sz="1800" dirty="0">
                <a:cs typeface="Arial" panose="020B0604020202020204" pitchFamily="34" charset="0"/>
              </a:rPr>
              <a:t>A CAWI survey conducted among the participants of an Internet panel with the use of a standardized questionnaire, n = 188</a:t>
            </a:r>
          </a:p>
        </p:txBody>
      </p:sp>
      <p:sp>
        <p:nvSpPr>
          <p:cNvPr id="15" name="Podtytuł 2">
            <a:extLst>
              <a:ext uri="{FF2B5EF4-FFF2-40B4-BE49-F238E27FC236}">
                <a16:creationId xmlns:a16="http://schemas.microsoft.com/office/drawing/2014/main" id="{EF5ED4BE-FFB5-3AAE-BA0C-3F446469AAD9}"/>
              </a:ext>
            </a:extLst>
          </p:cNvPr>
          <p:cNvSpPr txBox="1">
            <a:spLocks/>
          </p:cNvSpPr>
          <p:nvPr/>
        </p:nvSpPr>
        <p:spPr>
          <a:xfrm>
            <a:off x="4604750" y="1845107"/>
            <a:ext cx="4500000" cy="288000"/>
          </a:xfrm>
          <a:prstGeom prst="rect">
            <a:avLst/>
          </a:prstGeom>
          <a:solidFill>
            <a:srgbClr val="284D49"/>
          </a:solidFill>
          <a:ln>
            <a:solidFill>
              <a:srgbClr val="284D49"/>
            </a:solidFill>
          </a:ln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800" b="1" dirty="0">
                <a:solidFill>
                  <a:schemeClr val="bg1"/>
                </a:solidFill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16" name="Podtytuł 2">
            <a:extLst>
              <a:ext uri="{FF2B5EF4-FFF2-40B4-BE49-F238E27FC236}">
                <a16:creationId xmlns:a16="http://schemas.microsoft.com/office/drawing/2014/main" id="{7C504418-439E-3B29-7DBE-372525E630E2}"/>
              </a:ext>
            </a:extLst>
          </p:cNvPr>
          <p:cNvSpPr txBox="1">
            <a:spLocks/>
          </p:cNvSpPr>
          <p:nvPr/>
        </p:nvSpPr>
        <p:spPr>
          <a:xfrm>
            <a:off x="4604750" y="2132031"/>
            <a:ext cx="4500000" cy="4320000"/>
          </a:xfrm>
          <a:prstGeom prst="rect">
            <a:avLst/>
          </a:prstGeom>
          <a:noFill/>
          <a:ln>
            <a:solidFill>
              <a:srgbClr val="284D49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endParaRPr lang="en-GB" sz="1200" dirty="0">
              <a:cs typeface="Arial" panose="020B0604020202020204" pitchFamily="34" charset="0"/>
            </a:endParaRPr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888ECF13-AA68-B3C3-EC0F-9A8EEBD098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494034"/>
              </p:ext>
            </p:extLst>
          </p:nvPr>
        </p:nvGraphicFramePr>
        <p:xfrm>
          <a:off x="4609368" y="2092352"/>
          <a:ext cx="4469979" cy="172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Wykres 7">
            <a:extLst>
              <a:ext uri="{FF2B5EF4-FFF2-40B4-BE49-F238E27FC236}">
                <a16:creationId xmlns:a16="http://schemas.microsoft.com/office/drawing/2014/main" id="{6175C43D-247A-6275-931B-D43F0A2814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2361516"/>
              </p:ext>
            </p:extLst>
          </p:nvPr>
        </p:nvGraphicFramePr>
        <p:xfrm>
          <a:off x="4621581" y="3609397"/>
          <a:ext cx="4471200" cy="14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Wykres 19">
            <a:extLst>
              <a:ext uri="{FF2B5EF4-FFF2-40B4-BE49-F238E27FC236}">
                <a16:creationId xmlns:a16="http://schemas.microsoft.com/office/drawing/2014/main" id="{C092F660-F6B1-3A21-6A41-F0138F402D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5788772"/>
              </p:ext>
            </p:extLst>
          </p:nvPr>
        </p:nvGraphicFramePr>
        <p:xfrm>
          <a:off x="4591916" y="4864510"/>
          <a:ext cx="2808000" cy="172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1" name="Wykres 20">
            <a:extLst>
              <a:ext uri="{FF2B5EF4-FFF2-40B4-BE49-F238E27FC236}">
                <a16:creationId xmlns:a16="http://schemas.microsoft.com/office/drawing/2014/main" id="{9615130A-8CA3-3033-601B-DD4920469F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6961860"/>
              </p:ext>
            </p:extLst>
          </p:nvPr>
        </p:nvGraphicFramePr>
        <p:xfrm>
          <a:off x="7195128" y="4869426"/>
          <a:ext cx="1980000" cy="1723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" name="pole tekstowe 4">
            <a:extLst>
              <a:ext uri="{FF2B5EF4-FFF2-40B4-BE49-F238E27FC236}">
                <a16:creationId xmlns:a16="http://schemas.microsoft.com/office/drawing/2014/main" id="{43F8FC27-F722-68B1-9A78-82E3C898B71A}"/>
              </a:ext>
            </a:extLst>
          </p:cNvPr>
          <p:cNvSpPr txBox="1"/>
          <p:nvPr/>
        </p:nvSpPr>
        <p:spPr>
          <a:xfrm>
            <a:off x="5781961" y="3813379"/>
            <a:ext cx="1980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900" i="1" dirty="0"/>
              <a:t>(mainly iconic cues)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C2D88C8-2EF2-1F9D-D540-1DDECFEAE06C}"/>
              </a:ext>
            </a:extLst>
          </p:cNvPr>
          <p:cNvSpPr txBox="1"/>
          <p:nvPr/>
        </p:nvSpPr>
        <p:spPr>
          <a:xfrm>
            <a:off x="4867564" y="2561709"/>
            <a:ext cx="388850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i="1" dirty="0"/>
              <a:t>(mainly packaging- and ingredient-related general attributes)</a:t>
            </a:r>
          </a:p>
        </p:txBody>
      </p:sp>
    </p:spTree>
    <p:extLst>
      <p:ext uri="{BB962C8B-B14F-4D97-AF65-F5344CB8AC3E}">
        <p14:creationId xmlns:p14="http://schemas.microsoft.com/office/powerpoint/2010/main" val="325708877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</TotalTime>
  <Words>210</Words>
  <Application>Microsoft Office PowerPoint</Application>
  <PresentationFormat>Pokaz na ekranie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Motyw pakietu Office</vt:lpstr>
      <vt:lpstr>Prezentacja programu PowerPoint</vt:lpstr>
      <vt:lpstr>Consumers’ perception of green products Martyna Fira | Doctoral School, SGH Warsaw School of Economics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Magdalena Muradin</dc:creator>
  <cp:lastModifiedBy>Martyna Fira</cp:lastModifiedBy>
  <cp:revision>3</cp:revision>
  <dcterms:created xsi:type="dcterms:W3CDTF">2024-09-12T16:00:15Z</dcterms:created>
  <dcterms:modified xsi:type="dcterms:W3CDTF">2024-10-14T21:51:46Z</dcterms:modified>
</cp:coreProperties>
</file>