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13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>
            <a:extLst>
              <a:ext uri="{FF2B5EF4-FFF2-40B4-BE49-F238E27FC236}">
                <a16:creationId xmlns:a16="http://schemas.microsoft.com/office/drawing/2014/main" id="{C85FDC6C-9AF1-4D78-969C-C20B4CD24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8982" y="1591339"/>
            <a:ext cx="7130473" cy="715830"/>
          </a:xfrm>
        </p:spPr>
        <p:txBody>
          <a:bodyPr>
            <a:noAutofit/>
          </a:bodyPr>
          <a:lstStyle/>
          <a:p>
            <a:pPr defTabSz="769938"/>
            <a:r>
              <a:rPr lang="en-US" sz="1800" b="1" dirty="0">
                <a:latin typeface="Century Gothic" pitchFamily="34" charset="0"/>
              </a:rPr>
              <a:t>SUSTAINABILITY ASSESSMENT OF EU MEMBER STATES</a:t>
            </a:r>
            <a:r>
              <a:rPr lang="pl-PL" sz="1800" b="1" dirty="0">
                <a:latin typeface="Century Gothic" pitchFamily="34" charset="0"/>
              </a:rPr>
              <a:t> </a:t>
            </a:r>
            <a:r>
              <a:rPr lang="en-US" sz="1800" b="1" dirty="0">
                <a:latin typeface="Century Gothic" pitchFamily="34" charset="0"/>
              </a:rPr>
              <a:t>USING THREE-STAGE CLOSED-CYCLE DEA</a:t>
            </a:r>
            <a:endParaRPr lang="pl-PL" sz="1800" dirty="0"/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D3AA4736-0903-45F7-856B-DC65FEA910ED}"/>
              </a:ext>
            </a:extLst>
          </p:cNvPr>
          <p:cNvSpPr txBox="1">
            <a:spLocks/>
          </p:cNvSpPr>
          <p:nvPr/>
        </p:nvSpPr>
        <p:spPr>
          <a:xfrm>
            <a:off x="1260067" y="2326399"/>
            <a:ext cx="3075709" cy="641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1200" b="1" dirty="0"/>
              <a:t>Przemysław Garsztka</a:t>
            </a:r>
          </a:p>
          <a:p>
            <a:pPr>
              <a:spcBef>
                <a:spcPts val="0"/>
              </a:spcBef>
            </a:pPr>
            <a:r>
              <a:rPr lang="pl-PL" sz="1100" dirty="0">
                <a:cs typeface="Arial" panose="020B0604020202020204" pitchFamily="34" charset="0"/>
              </a:rPr>
              <a:t>przemyslaw.garsztka@ue.poznan.pl</a:t>
            </a:r>
          </a:p>
          <a:p>
            <a:pPr>
              <a:spcBef>
                <a:spcPts val="0"/>
              </a:spcBef>
            </a:pPr>
            <a:r>
              <a:rPr lang="en-US" sz="1100" dirty="0" err="1">
                <a:cs typeface="Arial" panose="020B0604020202020204" pitchFamily="34" charset="0"/>
              </a:rPr>
              <a:t>Pozna</a:t>
            </a:r>
            <a:r>
              <a:rPr lang="pl-PL" sz="1100" dirty="0">
                <a:cs typeface="Arial" panose="020B0604020202020204" pitchFamily="34" charset="0"/>
              </a:rPr>
              <a:t>ń</a:t>
            </a:r>
            <a:r>
              <a:rPr lang="en-US" sz="1100" dirty="0">
                <a:cs typeface="Arial" panose="020B0604020202020204" pitchFamily="34" charset="0"/>
              </a:rPr>
              <a:t> University of Economics and Business</a:t>
            </a:r>
            <a:endParaRPr lang="pl-PL" sz="1100" dirty="0">
              <a:cs typeface="Arial" panose="020B0604020202020204" pitchFamily="34" charset="0"/>
            </a:endParaRPr>
          </a:p>
        </p:txBody>
      </p:sp>
      <p:sp>
        <p:nvSpPr>
          <p:cNvPr id="10" name="Podtytuł 2">
            <a:extLst>
              <a:ext uri="{FF2B5EF4-FFF2-40B4-BE49-F238E27FC236}">
                <a16:creationId xmlns:a16="http://schemas.microsoft.com/office/drawing/2014/main" id="{47E86783-6422-4C96-8EA7-76DF925ACB0F}"/>
              </a:ext>
            </a:extLst>
          </p:cNvPr>
          <p:cNvSpPr txBox="1">
            <a:spLocks/>
          </p:cNvSpPr>
          <p:nvPr/>
        </p:nvSpPr>
        <p:spPr>
          <a:xfrm>
            <a:off x="4639779" y="2326398"/>
            <a:ext cx="3075709" cy="641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1200" b="1" dirty="0"/>
              <a:t>Anna Łozowicka</a:t>
            </a:r>
          </a:p>
          <a:p>
            <a:pPr>
              <a:spcBef>
                <a:spcPts val="0"/>
              </a:spcBef>
            </a:pPr>
            <a:r>
              <a:rPr lang="pl-PL" sz="1100" dirty="0">
                <a:cs typeface="Arial" panose="020B0604020202020204" pitchFamily="34" charset="0"/>
              </a:rPr>
              <a:t>anna.lozowicka@ue.poznan.pl</a:t>
            </a:r>
          </a:p>
          <a:p>
            <a:pPr>
              <a:spcBef>
                <a:spcPts val="0"/>
              </a:spcBef>
            </a:pPr>
            <a:r>
              <a:rPr lang="en-US" sz="1100" dirty="0" err="1">
                <a:cs typeface="Arial" panose="020B0604020202020204" pitchFamily="34" charset="0"/>
              </a:rPr>
              <a:t>Pozna</a:t>
            </a:r>
            <a:r>
              <a:rPr lang="pl-PL" sz="1100" dirty="0">
                <a:cs typeface="Arial" panose="020B0604020202020204" pitchFamily="34" charset="0"/>
              </a:rPr>
              <a:t>ń</a:t>
            </a:r>
            <a:r>
              <a:rPr lang="en-US" sz="1100" dirty="0">
                <a:cs typeface="Arial" panose="020B0604020202020204" pitchFamily="34" charset="0"/>
              </a:rPr>
              <a:t> University of Economics and Business</a:t>
            </a:r>
            <a:endParaRPr lang="pl-PL" sz="1100" dirty="0">
              <a:cs typeface="Arial" panose="020B0604020202020204" pitchFamily="34" charset="0"/>
            </a:endParaRPr>
          </a:p>
        </p:txBody>
      </p:sp>
      <p:grpSp>
        <p:nvGrpSpPr>
          <p:cNvPr id="11" name="Grupa 5">
            <a:extLst>
              <a:ext uri="{FF2B5EF4-FFF2-40B4-BE49-F238E27FC236}">
                <a16:creationId xmlns:a16="http://schemas.microsoft.com/office/drawing/2014/main" id="{A0145BB3-382F-4024-AC2B-2B5E56D054AE}"/>
              </a:ext>
            </a:extLst>
          </p:cNvPr>
          <p:cNvGrpSpPr/>
          <p:nvPr/>
        </p:nvGrpSpPr>
        <p:grpSpPr>
          <a:xfrm>
            <a:off x="96287" y="3250803"/>
            <a:ext cx="1163780" cy="385625"/>
            <a:chOff x="-15316" y="5127477"/>
            <a:chExt cx="3600400" cy="1267317"/>
          </a:xfrm>
        </p:grpSpPr>
        <p:sp>
          <p:nvSpPr>
            <p:cNvPr id="12" name="Prostokąt 6">
              <a:extLst>
                <a:ext uri="{FF2B5EF4-FFF2-40B4-BE49-F238E27FC236}">
                  <a16:creationId xmlns:a16="http://schemas.microsoft.com/office/drawing/2014/main" id="{0DF77AE7-C0E6-4867-80AA-7550B81E986A}"/>
                </a:ext>
              </a:extLst>
            </p:cNvPr>
            <p:cNvSpPr/>
            <p:nvPr/>
          </p:nvSpPr>
          <p:spPr>
            <a:xfrm>
              <a:off x="-15316" y="5190669"/>
              <a:ext cx="2560143" cy="1182421"/>
            </a:xfrm>
            <a:prstGeom prst="rect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Schemat blokowy: opóźnienie 7">
              <a:extLst>
                <a:ext uri="{FF2B5EF4-FFF2-40B4-BE49-F238E27FC236}">
                  <a16:creationId xmlns:a16="http://schemas.microsoft.com/office/drawing/2014/main" id="{6EEDC0ED-DEBD-4493-B2F1-CC3507AE9F9F}"/>
                </a:ext>
              </a:extLst>
            </p:cNvPr>
            <p:cNvSpPr/>
            <p:nvPr/>
          </p:nvSpPr>
          <p:spPr>
            <a:xfrm>
              <a:off x="1944672" y="5190671"/>
              <a:ext cx="1640412" cy="1182420"/>
            </a:xfrm>
            <a:prstGeom prst="flowChartDelay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1EAD297F-07C9-40FA-A6C2-271F0AF613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316" y="5127477"/>
              <a:ext cx="3160910" cy="1267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098" tIns="38548" rIns="77098" bIns="38548">
              <a:spAutoFit/>
            </a:bodyPr>
            <a:lstStyle/>
            <a:p>
              <a:pPr defTabSz="769938"/>
              <a:r>
                <a:rPr lang="pl-PL" sz="2000" b="1" dirty="0" err="1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Goals</a:t>
              </a:r>
              <a:endParaRPr lang="pl-PL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Podtytuł 2">
            <a:extLst>
              <a:ext uri="{FF2B5EF4-FFF2-40B4-BE49-F238E27FC236}">
                <a16:creationId xmlns:a16="http://schemas.microsoft.com/office/drawing/2014/main" id="{EA1A8665-0049-4D6F-9550-CE803B1D226A}"/>
              </a:ext>
            </a:extLst>
          </p:cNvPr>
          <p:cNvSpPr txBox="1">
            <a:spLocks/>
          </p:cNvSpPr>
          <p:nvPr/>
        </p:nvSpPr>
        <p:spPr>
          <a:xfrm>
            <a:off x="96287" y="3890095"/>
            <a:ext cx="8816804" cy="1698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Introduction of </a:t>
            </a:r>
            <a:r>
              <a:rPr lang="pl-PL" sz="2000" dirty="0"/>
              <a:t>the </a:t>
            </a:r>
            <a:r>
              <a:rPr lang="en-US" sz="2000" dirty="0"/>
              <a:t>3-stage closed-cycle DEA (3CCDEA) model for efficiency estimation of DMUs in three interrelated dimensions</a:t>
            </a:r>
          </a:p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Comprehensive assessment of the efficiency of sustainable development policy implementation in 27 European countries and the creation of a single ranking covering all three interrelated dimensions of sustainable development</a:t>
            </a: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7">
            <a:extLst>
              <a:ext uri="{FF2B5EF4-FFF2-40B4-BE49-F238E27FC236}">
                <a16:creationId xmlns:a16="http://schemas.microsoft.com/office/drawing/2014/main" id="{D9D7E3E1-0307-4AB6-985C-C3AAEC931F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6" y="3295762"/>
            <a:ext cx="4137890" cy="3562238"/>
          </a:xfrm>
          <a:prstGeom prst="rect">
            <a:avLst/>
          </a:prstGeom>
        </p:spPr>
      </p:pic>
      <p:grpSp>
        <p:nvGrpSpPr>
          <p:cNvPr id="16" name="Grupa 14">
            <a:extLst>
              <a:ext uri="{FF2B5EF4-FFF2-40B4-BE49-F238E27FC236}">
                <a16:creationId xmlns:a16="http://schemas.microsoft.com/office/drawing/2014/main" id="{BA41A8D8-D21E-41A5-8219-C5D33FC339E3}"/>
              </a:ext>
            </a:extLst>
          </p:cNvPr>
          <p:cNvGrpSpPr/>
          <p:nvPr/>
        </p:nvGrpSpPr>
        <p:grpSpPr>
          <a:xfrm>
            <a:off x="0" y="1680589"/>
            <a:ext cx="1311566" cy="693402"/>
            <a:chOff x="-15316" y="5127477"/>
            <a:chExt cx="3600400" cy="2278795"/>
          </a:xfrm>
        </p:grpSpPr>
        <p:sp>
          <p:nvSpPr>
            <p:cNvPr id="17" name="Prostokąt 15">
              <a:extLst>
                <a:ext uri="{FF2B5EF4-FFF2-40B4-BE49-F238E27FC236}">
                  <a16:creationId xmlns:a16="http://schemas.microsoft.com/office/drawing/2014/main" id="{9851BFEC-C5E2-4D53-8AE1-D120C5B31462}"/>
                </a:ext>
              </a:extLst>
            </p:cNvPr>
            <p:cNvSpPr/>
            <p:nvPr/>
          </p:nvSpPr>
          <p:spPr>
            <a:xfrm>
              <a:off x="-15316" y="5190669"/>
              <a:ext cx="2560143" cy="1182421"/>
            </a:xfrm>
            <a:prstGeom prst="rect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8" name="Schemat blokowy: opóźnienie 16">
              <a:extLst>
                <a:ext uri="{FF2B5EF4-FFF2-40B4-BE49-F238E27FC236}">
                  <a16:creationId xmlns:a16="http://schemas.microsoft.com/office/drawing/2014/main" id="{DC6F23A4-271B-4A43-A648-13F803185E63}"/>
                </a:ext>
              </a:extLst>
            </p:cNvPr>
            <p:cNvSpPr/>
            <p:nvPr/>
          </p:nvSpPr>
          <p:spPr>
            <a:xfrm>
              <a:off x="1944672" y="5190671"/>
              <a:ext cx="1640412" cy="1182420"/>
            </a:xfrm>
            <a:prstGeom prst="flowChartDelay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FAEB0A3F-6391-4EC5-B611-919B2F763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316" y="5127477"/>
              <a:ext cx="3160911" cy="227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098" tIns="38548" rIns="77098" bIns="38548">
              <a:spAutoFit/>
            </a:bodyPr>
            <a:lstStyle/>
            <a:p>
              <a:pPr defTabSz="769938"/>
              <a:r>
                <a:rPr lang="pl-PL" sz="2000" b="1" dirty="0" err="1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Methods</a:t>
              </a:r>
              <a:endParaRPr lang="pl-PL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Podtytuł 2">
            <a:extLst>
              <a:ext uri="{FF2B5EF4-FFF2-40B4-BE49-F238E27FC236}">
                <a16:creationId xmlns:a16="http://schemas.microsoft.com/office/drawing/2014/main" id="{F97471DC-2B63-49A4-9CA9-041B782288F8}"/>
              </a:ext>
            </a:extLst>
          </p:cNvPr>
          <p:cNvSpPr txBox="1">
            <a:spLocks/>
          </p:cNvSpPr>
          <p:nvPr/>
        </p:nvSpPr>
        <p:spPr>
          <a:xfrm>
            <a:off x="0" y="2147444"/>
            <a:ext cx="8996220" cy="1390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1800" dirty="0"/>
              <a:t>Using a standard DEA to assess efficiency in the three dimensions of sustainability results in three separate rankings that do not take into account interdependencies between dimensions.</a:t>
            </a:r>
            <a:endParaRPr lang="pl-PL" sz="1800" dirty="0"/>
          </a:p>
          <a:p>
            <a:pPr algn="just">
              <a:spcBef>
                <a:spcPts val="600"/>
              </a:spcBef>
            </a:pPr>
            <a:r>
              <a:rPr lang="en-US" sz="1800" dirty="0"/>
              <a:t>However, it seems possible to construct such a single general ranking using 3CCDEA which is based on network DEA</a:t>
            </a:r>
            <a:r>
              <a:rPr lang="pl-PL" sz="1800" dirty="0"/>
              <a:t>. Product of </a:t>
            </a:r>
            <a:r>
              <a:rPr lang="pl-PL" sz="1800" dirty="0" err="1"/>
              <a:t>three</a:t>
            </a:r>
            <a:r>
              <a:rPr lang="pl-PL" sz="1800" dirty="0"/>
              <a:t> </a:t>
            </a:r>
            <a:r>
              <a:rPr lang="pl-PL" sz="1800" dirty="0" err="1"/>
              <a:t>separate</a:t>
            </a:r>
            <a:r>
              <a:rPr lang="pl-PL" sz="1800" dirty="0"/>
              <a:t> </a:t>
            </a:r>
            <a:r>
              <a:rPr lang="pl-PL" sz="1800" dirty="0" err="1"/>
              <a:t>efficiencies</a:t>
            </a:r>
            <a:r>
              <a:rPr lang="pl-PL" sz="1800" dirty="0"/>
              <a:t> </a:t>
            </a:r>
            <a:r>
              <a:rPr lang="pl-PL" sz="1800" dirty="0" err="1"/>
              <a:t>is</a:t>
            </a:r>
            <a:r>
              <a:rPr lang="pl-PL" sz="1800" dirty="0"/>
              <a:t> a </a:t>
            </a:r>
            <a:r>
              <a:rPr lang="pl-PL" sz="1800" dirty="0" err="1"/>
              <a:t>proxy</a:t>
            </a:r>
            <a:r>
              <a:rPr lang="pl-PL" sz="1800" dirty="0"/>
              <a:t> of the </a:t>
            </a:r>
            <a:r>
              <a:rPr lang="pl-PL" sz="1800" dirty="0" err="1"/>
              <a:t>overall</a:t>
            </a:r>
            <a:r>
              <a:rPr lang="pl-PL" sz="1800" dirty="0"/>
              <a:t> </a:t>
            </a:r>
            <a:r>
              <a:rPr lang="pl-PL" sz="1800" dirty="0" err="1"/>
              <a:t>efficiency</a:t>
            </a:r>
            <a:r>
              <a:rPr lang="pl-PL" sz="1800" dirty="0"/>
              <a:t> </a:t>
            </a:r>
            <a:r>
              <a:rPr lang="pl-PL" sz="1800" dirty="0" err="1"/>
              <a:t>based</a:t>
            </a:r>
            <a:r>
              <a:rPr lang="pl-PL" sz="1800" dirty="0"/>
              <a:t> on the </a:t>
            </a:r>
            <a:r>
              <a:rPr lang="pl-PL" sz="1800" dirty="0" err="1"/>
              <a:t>concept</a:t>
            </a:r>
            <a:r>
              <a:rPr lang="pl-PL" sz="1800" dirty="0"/>
              <a:t> of </a:t>
            </a:r>
            <a:r>
              <a:rPr lang="pl-PL" sz="1800" dirty="0" err="1"/>
              <a:t>cycled</a:t>
            </a:r>
            <a:r>
              <a:rPr lang="pl-PL" sz="1800" dirty="0"/>
              <a:t> </a:t>
            </a:r>
            <a:r>
              <a:rPr lang="pl-PL" sz="1800" dirty="0" err="1"/>
              <a:t>structure</a:t>
            </a:r>
            <a:r>
              <a:rPr lang="pl-PL" sz="1800" dirty="0"/>
              <a:t> (Fig.1):</a:t>
            </a:r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FF651-C325-4349-B6EB-4EC0B5040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539"/>
            <a:ext cx="9144000" cy="1686128"/>
          </a:xfrm>
          <a:prstGeom prst="rect">
            <a:avLst/>
          </a:prstGeom>
        </p:spPr>
      </p:pic>
      <p:sp>
        <p:nvSpPr>
          <p:cNvPr id="22" name="Podtytuł 2">
            <a:extLst>
              <a:ext uri="{FF2B5EF4-FFF2-40B4-BE49-F238E27FC236}">
                <a16:creationId xmlns:a16="http://schemas.microsoft.com/office/drawing/2014/main" id="{A324C8CC-A4EF-4048-B86E-50D27C356BD2}"/>
              </a:ext>
            </a:extLst>
          </p:cNvPr>
          <p:cNvSpPr txBox="1">
            <a:spLocks/>
          </p:cNvSpPr>
          <p:nvPr/>
        </p:nvSpPr>
        <p:spPr>
          <a:xfrm>
            <a:off x="4653045" y="6520768"/>
            <a:ext cx="1057112" cy="227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900" i="1" dirty="0"/>
              <a:t>Source: </a:t>
            </a:r>
            <a:r>
              <a:rPr lang="pl-PL" sz="900" i="1" dirty="0" err="1"/>
              <a:t>Own</a:t>
            </a:r>
            <a:r>
              <a:rPr lang="pl-PL" sz="900" i="1" dirty="0"/>
              <a:t> </a:t>
            </a:r>
            <a:r>
              <a:rPr lang="pl-PL" sz="900" i="1" dirty="0" err="1"/>
              <a:t>study</a:t>
            </a:r>
            <a:endParaRPr lang="en-US" sz="900" i="1" dirty="0"/>
          </a:p>
        </p:txBody>
      </p:sp>
      <p:sp>
        <p:nvSpPr>
          <p:cNvPr id="23" name="Podtytuł 2">
            <a:extLst>
              <a:ext uri="{FF2B5EF4-FFF2-40B4-BE49-F238E27FC236}">
                <a16:creationId xmlns:a16="http://schemas.microsoft.com/office/drawing/2014/main" id="{B918E0B0-C9B5-4905-A5C2-E656D7470DDB}"/>
              </a:ext>
            </a:extLst>
          </p:cNvPr>
          <p:cNvSpPr txBox="1">
            <a:spLocks/>
          </p:cNvSpPr>
          <p:nvPr/>
        </p:nvSpPr>
        <p:spPr>
          <a:xfrm>
            <a:off x="64654" y="5974696"/>
            <a:ext cx="5645503" cy="6253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1800" i="1" dirty="0"/>
              <a:t>Fig.1. </a:t>
            </a:r>
            <a:r>
              <a:rPr lang="en-US" sz="1800" i="1" dirty="0"/>
              <a:t>Interdependencies between dimensions of sustainable development in three-stage closed-cycle DEA</a:t>
            </a:r>
          </a:p>
        </p:txBody>
      </p:sp>
    </p:spTree>
    <p:extLst>
      <p:ext uri="{BB962C8B-B14F-4D97-AF65-F5344CB8AC3E}">
        <p14:creationId xmlns:p14="http://schemas.microsoft.com/office/powerpoint/2010/main" val="1975864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4">
            <a:extLst>
              <a:ext uri="{FF2B5EF4-FFF2-40B4-BE49-F238E27FC236}">
                <a16:creationId xmlns:a16="http://schemas.microsoft.com/office/drawing/2014/main" id="{BA41A8D8-D21E-41A5-8219-C5D33FC339E3}"/>
              </a:ext>
            </a:extLst>
          </p:cNvPr>
          <p:cNvGrpSpPr/>
          <p:nvPr/>
        </p:nvGrpSpPr>
        <p:grpSpPr>
          <a:xfrm>
            <a:off x="0" y="1680589"/>
            <a:ext cx="1311566" cy="693402"/>
            <a:chOff x="-15316" y="5127477"/>
            <a:chExt cx="3600400" cy="2278795"/>
          </a:xfrm>
        </p:grpSpPr>
        <p:sp>
          <p:nvSpPr>
            <p:cNvPr id="17" name="Prostokąt 15">
              <a:extLst>
                <a:ext uri="{FF2B5EF4-FFF2-40B4-BE49-F238E27FC236}">
                  <a16:creationId xmlns:a16="http://schemas.microsoft.com/office/drawing/2014/main" id="{9851BFEC-C5E2-4D53-8AE1-D120C5B31462}"/>
                </a:ext>
              </a:extLst>
            </p:cNvPr>
            <p:cNvSpPr/>
            <p:nvPr/>
          </p:nvSpPr>
          <p:spPr>
            <a:xfrm>
              <a:off x="-15316" y="5190669"/>
              <a:ext cx="2560143" cy="1182421"/>
            </a:xfrm>
            <a:prstGeom prst="rect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8" name="Schemat blokowy: opóźnienie 16">
              <a:extLst>
                <a:ext uri="{FF2B5EF4-FFF2-40B4-BE49-F238E27FC236}">
                  <a16:creationId xmlns:a16="http://schemas.microsoft.com/office/drawing/2014/main" id="{DC6F23A4-271B-4A43-A648-13F803185E63}"/>
                </a:ext>
              </a:extLst>
            </p:cNvPr>
            <p:cNvSpPr/>
            <p:nvPr/>
          </p:nvSpPr>
          <p:spPr>
            <a:xfrm>
              <a:off x="1944672" y="5190671"/>
              <a:ext cx="1640412" cy="1182420"/>
            </a:xfrm>
            <a:prstGeom prst="flowChartDelay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FAEB0A3F-6391-4EC5-B611-919B2F763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316" y="5127477"/>
              <a:ext cx="3160911" cy="227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098" tIns="38548" rIns="77098" bIns="38548">
              <a:spAutoFit/>
            </a:bodyPr>
            <a:lstStyle/>
            <a:p>
              <a:pPr defTabSz="769938"/>
              <a:r>
                <a:rPr lang="pl-PL" sz="2000" b="1" dirty="0" err="1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Methods</a:t>
              </a:r>
              <a:endParaRPr lang="pl-PL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Podtytuł 2">
            <a:extLst>
              <a:ext uri="{FF2B5EF4-FFF2-40B4-BE49-F238E27FC236}">
                <a16:creationId xmlns:a16="http://schemas.microsoft.com/office/drawing/2014/main" id="{F97471DC-2B63-49A4-9CA9-041B782288F8}"/>
              </a:ext>
            </a:extLst>
          </p:cNvPr>
          <p:cNvSpPr txBox="1">
            <a:spLocks/>
          </p:cNvSpPr>
          <p:nvPr/>
        </p:nvSpPr>
        <p:spPr>
          <a:xfrm>
            <a:off x="73890" y="2144873"/>
            <a:ext cx="8996220" cy="458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en-US" sz="1800" dirty="0"/>
              <a:t>3-stage closed-cycle DEA</a:t>
            </a:r>
            <a:r>
              <a:rPr lang="pl-PL" sz="1800" dirty="0"/>
              <a:t> (3CCDEA)</a:t>
            </a:r>
            <a:r>
              <a:rPr lang="en-US" sz="1800" dirty="0"/>
              <a:t> model </a:t>
            </a:r>
            <a:r>
              <a:rPr lang="pl-PL" sz="1800" dirty="0" err="1"/>
              <a:t>which</a:t>
            </a:r>
            <a:r>
              <a:rPr lang="pl-PL" sz="1800" dirty="0"/>
              <a:t> </a:t>
            </a:r>
            <a:r>
              <a:rPr lang="pl-PL" sz="1800" dirty="0" err="1"/>
              <a:t>is</a:t>
            </a:r>
            <a:r>
              <a:rPr lang="pl-PL" sz="1800" dirty="0"/>
              <a:t> </a:t>
            </a:r>
            <a:r>
              <a:rPr lang="en-US" sz="1800" dirty="0"/>
              <a:t>based on the basic CCR model: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FF651-C325-4349-B6EB-4EC0B5040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539"/>
            <a:ext cx="9144000" cy="1686128"/>
          </a:xfrm>
          <a:prstGeom prst="rect">
            <a:avLst/>
          </a:prstGeom>
        </p:spPr>
      </p:pic>
      <p:grpSp>
        <p:nvGrpSpPr>
          <p:cNvPr id="11" name="Grupa 5">
            <a:extLst>
              <a:ext uri="{FF2B5EF4-FFF2-40B4-BE49-F238E27FC236}">
                <a16:creationId xmlns:a16="http://schemas.microsoft.com/office/drawing/2014/main" id="{96FB3E2A-08A7-4841-A8AA-51CE094E9AD4}"/>
              </a:ext>
            </a:extLst>
          </p:cNvPr>
          <p:cNvGrpSpPr/>
          <p:nvPr/>
        </p:nvGrpSpPr>
        <p:grpSpPr>
          <a:xfrm>
            <a:off x="575733" y="2471569"/>
            <a:ext cx="8201803" cy="4185962"/>
            <a:chOff x="575733" y="12058155"/>
            <a:chExt cx="8201803" cy="41859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Prostokąt 13">
                  <a:extLst>
                    <a:ext uri="{FF2B5EF4-FFF2-40B4-BE49-F238E27FC236}">
                      <a16:creationId xmlns:a16="http://schemas.microsoft.com/office/drawing/2014/main" id="{FAEE7391-32B2-4730-9D62-7A4316C06CFF}"/>
                    </a:ext>
                  </a:extLst>
                </p:cNvPr>
                <p:cNvSpPr/>
                <p:nvPr/>
              </p:nvSpPr>
              <p:spPr>
                <a:xfrm>
                  <a:off x="738262" y="12058155"/>
                  <a:ext cx="8039274" cy="74078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func>
                                  <m:funcPr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pl-PL">
                                        <a:latin typeface="Cambria Math" panose="02040503050406030204" pitchFamily="18" charset="0"/>
                                      </a:rPr>
                                      <m:t>max</m:t>
                                    </m:r>
                                  </m:fName>
                                  <m:e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</m:e>
                                </m:func>
                              </m:e>
                              <m:sub>
                                <m:r>
                                  <a:rPr lang="pl-PL" i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b>
                            </m:sSub>
                          </m:fName>
                          <m:e>
                            <m:f>
                              <m:f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𝜔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𝑙𝑜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̃"/>
                                            <m:ctrlP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  <m:t>𝜈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𝑖𝑜</m:t>
                                        </m:r>
                                      </m:sub>
                                    </m:sSub>
                                  </m:e>
                                </m:nary>
                              </m:den>
                            </m:f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∙</m:t>
                            </m:r>
                            <m:f>
                              <m:f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𝑗𝑜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̃"/>
                                            <m:ctrlP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𝑙𝑜</m:t>
                                        </m:r>
                                      </m:sub>
                                    </m:sSub>
                                  </m:e>
                                </m:nary>
                              </m:den>
                            </m:f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∙</m:t>
                            </m:r>
                            <m:f>
                              <m:f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𝜈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𝑖𝑜</m:t>
                                        </m:r>
                                      </m:sub>
                                    </m:sSub>
                                  </m:e>
                                </m:nary>
                              </m:num>
                              <m:den>
                                <m:nary>
                                  <m:naryPr>
                                    <m:chr m:val="∑"/>
                                    <m:limLoc m:val="subSup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𝑟</m:t>
                                    </m:r>
                                    <m:r>
                                      <a:rPr lang="pl-PL" i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sup>
                                  <m:e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acc>
                                          <m:accPr>
                                            <m:chr m:val="̃"/>
                                            <m:ctrlP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 lang="pl-PL" i="1">
                                                <a:latin typeface="Cambria Math" panose="02040503050406030204" pitchFamily="18" charset="0"/>
                                              </a:rPr>
                                              <m:t>𝜇</m:t>
                                            </m:r>
                                          </m:e>
                                        </m:acc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pl-PL" i="1">
                                            <a:latin typeface="Cambria Math" panose="02040503050406030204" pitchFamily="18" charset="0"/>
                                          </a:rPr>
                                          <m:t>𝑟𝑜</m:t>
                                        </m:r>
                                      </m:sub>
                                    </m:sSub>
                                  </m:e>
                                </m:nary>
                              </m:den>
                            </m:f>
                          </m:e>
                        </m:func>
                        <m:r>
                          <a:rPr lang="pl-PL" i="0"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r>
                          <a:rPr lang="pl-PL" i="0">
                            <a:latin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pl-PL" i="0">
                            <a:latin typeface="Cambria Math" panose="020405030504060302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𝑜</m:t>
                            </m:r>
                          </m:sub>
                          <m:sup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bSup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12" name="Prostokąt 13">
                  <a:extLst>
                    <a:ext uri="{FF2B5EF4-FFF2-40B4-BE49-F238E27FC236}">
                      <a16:creationId xmlns:a16="http://schemas.microsoft.com/office/drawing/2014/main" id="{FAEE7391-32B2-4730-9D62-7A4316C06CF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8262" y="12058155"/>
                  <a:ext cx="8039274" cy="74078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Prostokąt 14">
                  <a:extLst>
                    <a:ext uri="{FF2B5EF4-FFF2-40B4-BE49-F238E27FC236}">
                      <a16:creationId xmlns:a16="http://schemas.microsoft.com/office/drawing/2014/main" id="{8BBCC2FC-D106-40F8-B5FE-C2791432E3B4}"/>
                    </a:ext>
                  </a:extLst>
                </p:cNvPr>
                <p:cNvSpPr/>
                <p:nvPr/>
              </p:nvSpPr>
              <p:spPr>
                <a:xfrm>
                  <a:off x="713991" y="12938618"/>
                  <a:ext cx="5917069" cy="66492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  <m:e>
                            <m:acc>
                              <m:accPr>
                                <m:chr m:val="̃"/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sSub>
                                  <m:sSubPr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𝜈</m:t>
                                    </m:r>
                                  </m:e>
                                  <m:sub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acc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𝑖𝑜</m:t>
                                </m:r>
                              </m:sub>
                            </m:sSub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=1,  </m:t>
                            </m:r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     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̃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𝑟𝑜</m:t>
                                </m:r>
                              </m:sub>
                            </m:sSub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,    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̃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𝑙𝑜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=1 </m:t>
                        </m:r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13" name="Prostokąt 14">
                  <a:extLst>
                    <a:ext uri="{FF2B5EF4-FFF2-40B4-BE49-F238E27FC236}">
                      <a16:creationId xmlns:a16="http://schemas.microsoft.com/office/drawing/2014/main" id="{8BBCC2FC-D106-40F8-B5FE-C2791432E3B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1" y="12938618"/>
                  <a:ext cx="5917069" cy="66492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Prostokąt 16">
                  <a:extLst>
                    <a:ext uri="{FF2B5EF4-FFF2-40B4-BE49-F238E27FC236}">
                      <a16:creationId xmlns:a16="http://schemas.microsoft.com/office/drawing/2014/main" id="{405DDC19-0604-49D2-9501-6F66557CB4D5}"/>
                    </a:ext>
                  </a:extLst>
                </p:cNvPr>
                <p:cNvSpPr/>
                <p:nvPr/>
              </p:nvSpPr>
              <p:spPr>
                <a:xfrm>
                  <a:off x="713991" y="13741808"/>
                  <a:ext cx="4968733" cy="66492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̃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𝜈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≤0,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=1,…,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14" name="Prostokąt 16">
                  <a:extLst>
                    <a:ext uri="{FF2B5EF4-FFF2-40B4-BE49-F238E27FC236}">
                      <a16:creationId xmlns:a16="http://schemas.microsoft.com/office/drawing/2014/main" id="{405DDC19-0604-49D2-9501-6F66557CB4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1" y="13741808"/>
                  <a:ext cx="4968733" cy="664926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Prostokąt 19">
                  <a:extLst>
                    <a:ext uri="{FF2B5EF4-FFF2-40B4-BE49-F238E27FC236}">
                      <a16:creationId xmlns:a16="http://schemas.microsoft.com/office/drawing/2014/main" id="{C264002E-C49F-4A38-B097-CD330D58E7D5}"/>
                    </a:ext>
                  </a:extLst>
                </p:cNvPr>
                <p:cNvSpPr/>
                <p:nvPr/>
              </p:nvSpPr>
              <p:spPr>
                <a:xfrm>
                  <a:off x="713991" y="14449066"/>
                  <a:ext cx="5036507" cy="6648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̃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𝑙𝑗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≤0,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=1,…,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15" name="Prostokąt 19">
                  <a:extLst>
                    <a:ext uri="{FF2B5EF4-FFF2-40B4-BE49-F238E27FC236}">
                      <a16:creationId xmlns:a16="http://schemas.microsoft.com/office/drawing/2014/main" id="{C264002E-C49F-4A38-B097-CD330D58E7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1" y="14449066"/>
                  <a:ext cx="5036507" cy="66486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Prostokąt 20">
                  <a:extLst>
                    <a:ext uri="{FF2B5EF4-FFF2-40B4-BE49-F238E27FC236}">
                      <a16:creationId xmlns:a16="http://schemas.microsoft.com/office/drawing/2014/main" id="{B7759DEC-70A7-45C9-9922-55999489AA26}"/>
                    </a:ext>
                  </a:extLst>
                </p:cNvPr>
                <p:cNvSpPr/>
                <p:nvPr/>
              </p:nvSpPr>
              <p:spPr>
                <a:xfrm>
                  <a:off x="713991" y="15176064"/>
                  <a:ext cx="4996945" cy="6365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𝜈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chr m:val="∑"/>
                            <m:limLoc m:val="subSup"/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pl-PL" i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p>
                          <m:e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̃"/>
                                    <m:ctrlP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pl-PL" i="1">
                                        <a:latin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𝑟𝑗</m:t>
                                </m:r>
                              </m:sub>
                            </m:sSub>
                          </m:e>
                        </m:nary>
                        <m:r>
                          <a:rPr lang="pl-PL" i="0">
                            <a:latin typeface="Cambria Math" panose="02040503050406030204" pitchFamily="18" charset="0"/>
                          </a:rPr>
                          <m:t>≤0,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=1,…,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24" name="Prostokąt 20">
                  <a:extLst>
                    <a:ext uri="{FF2B5EF4-FFF2-40B4-BE49-F238E27FC236}">
                      <a16:creationId xmlns:a16="http://schemas.microsoft.com/office/drawing/2014/main" id="{B7759DEC-70A7-45C9-9922-55999489AA2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991" y="15176064"/>
                  <a:ext cx="4996945" cy="63658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Prostokąt 21">
                  <a:extLst>
                    <a:ext uri="{FF2B5EF4-FFF2-40B4-BE49-F238E27FC236}">
                      <a16:creationId xmlns:a16="http://schemas.microsoft.com/office/drawing/2014/main" id="{9D8AE3AD-1094-419B-BABB-58EAC371CDC6}"/>
                    </a:ext>
                  </a:extLst>
                </p:cNvPr>
                <p:cNvSpPr/>
                <p:nvPr/>
              </p:nvSpPr>
              <p:spPr>
                <a:xfrm>
                  <a:off x="575733" y="15874785"/>
                  <a:ext cx="75891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</m:acc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≥0,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=1,...,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       </m:t>
                        </m:r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𝜈</m:t>
                                </m:r>
                              </m:e>
                            </m:acc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≥0,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=1,...,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      </m:t>
                        </m:r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pl-PL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̃"/>
                                <m:ctrlPr>
                                  <a:rPr lang="pl-PL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pl-PL" i="1"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</m:e>
                            </m:acc>
                          </m:e>
                          <m:sub>
                            <m:r>
                              <a:rPr lang="pl-PL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</m:sSub>
                        <m:r>
                          <a:rPr lang="pl-PL" i="0">
                            <a:latin typeface="Cambria Math" panose="02040503050406030204" pitchFamily="18" charset="0"/>
                          </a:rPr>
                          <m:t>≥0,</m:t>
                        </m:r>
                        <m:r>
                          <m:rPr>
                            <m:nor/>
                          </m:rPr>
                          <a:rPr lang="pl-PL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=1,...,</m:t>
                        </m:r>
                        <m:r>
                          <a:rPr lang="pl-PL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l-PL" i="0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pl-PL" dirty="0"/>
                </a:p>
              </p:txBody>
            </p:sp>
          </mc:Choice>
          <mc:Fallback xmlns="">
            <p:sp>
              <p:nvSpPr>
                <p:cNvPr id="25" name="Prostokąt 21">
                  <a:extLst>
                    <a:ext uri="{FF2B5EF4-FFF2-40B4-BE49-F238E27FC236}">
                      <a16:creationId xmlns:a16="http://schemas.microsoft.com/office/drawing/2014/main" id="{9D8AE3AD-1094-419B-BABB-58EAC371CD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733" y="15874785"/>
                  <a:ext cx="7589193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5000"/>
                  </a:stretch>
                </a:blipFill>
              </p:spPr>
              <p:txBody>
                <a:bodyPr/>
                <a:lstStyle/>
                <a:p>
                  <a:r>
                    <a:rPr lang="pl-P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Text Box 179">
            <a:extLst>
              <a:ext uri="{FF2B5EF4-FFF2-40B4-BE49-F238E27FC236}">
                <a16:creationId xmlns:a16="http://schemas.microsoft.com/office/drawing/2014/main" id="{31540DC1-614E-427D-B43D-B16B5E676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081" y="3042757"/>
            <a:ext cx="665537" cy="340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2417" tIns="31208" rIns="62417" bIns="31208">
            <a:spAutoFit/>
          </a:bodyPr>
          <a:lstStyle/>
          <a:p>
            <a:r>
              <a:rPr lang="pl-PL" dirty="0">
                <a:latin typeface="+mj-lt"/>
              </a:rPr>
              <a:t>s.t.</a:t>
            </a:r>
          </a:p>
        </p:txBody>
      </p:sp>
    </p:spTree>
    <p:extLst>
      <p:ext uri="{BB962C8B-B14F-4D97-AF65-F5344CB8AC3E}">
        <p14:creationId xmlns:p14="http://schemas.microsoft.com/office/powerpoint/2010/main" val="3617057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5">
            <a:extLst>
              <a:ext uri="{FF2B5EF4-FFF2-40B4-BE49-F238E27FC236}">
                <a16:creationId xmlns:a16="http://schemas.microsoft.com/office/drawing/2014/main" id="{FE9E1060-37C5-437F-952A-E6645E457C2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664364" y="4536829"/>
            <a:ext cx="4432460" cy="2020990"/>
          </a:xfrm>
          <a:prstGeom prst="rect">
            <a:avLst/>
          </a:prstGeom>
        </p:spPr>
      </p:pic>
      <p:grpSp>
        <p:nvGrpSpPr>
          <p:cNvPr id="16" name="Grupa 14">
            <a:extLst>
              <a:ext uri="{FF2B5EF4-FFF2-40B4-BE49-F238E27FC236}">
                <a16:creationId xmlns:a16="http://schemas.microsoft.com/office/drawing/2014/main" id="{BA41A8D8-D21E-41A5-8219-C5D33FC339E3}"/>
              </a:ext>
            </a:extLst>
          </p:cNvPr>
          <p:cNvGrpSpPr/>
          <p:nvPr/>
        </p:nvGrpSpPr>
        <p:grpSpPr>
          <a:xfrm>
            <a:off x="0" y="1680589"/>
            <a:ext cx="1311566" cy="385625"/>
            <a:chOff x="-15316" y="5127477"/>
            <a:chExt cx="3600400" cy="1267317"/>
          </a:xfrm>
        </p:grpSpPr>
        <p:sp>
          <p:nvSpPr>
            <p:cNvPr id="17" name="Prostokąt 15">
              <a:extLst>
                <a:ext uri="{FF2B5EF4-FFF2-40B4-BE49-F238E27FC236}">
                  <a16:creationId xmlns:a16="http://schemas.microsoft.com/office/drawing/2014/main" id="{9851BFEC-C5E2-4D53-8AE1-D120C5B31462}"/>
                </a:ext>
              </a:extLst>
            </p:cNvPr>
            <p:cNvSpPr/>
            <p:nvPr/>
          </p:nvSpPr>
          <p:spPr>
            <a:xfrm>
              <a:off x="-15316" y="5190669"/>
              <a:ext cx="2560143" cy="1182421"/>
            </a:xfrm>
            <a:prstGeom prst="rect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8" name="Schemat blokowy: opóźnienie 16">
              <a:extLst>
                <a:ext uri="{FF2B5EF4-FFF2-40B4-BE49-F238E27FC236}">
                  <a16:creationId xmlns:a16="http://schemas.microsoft.com/office/drawing/2014/main" id="{DC6F23A4-271B-4A43-A648-13F803185E63}"/>
                </a:ext>
              </a:extLst>
            </p:cNvPr>
            <p:cNvSpPr/>
            <p:nvPr/>
          </p:nvSpPr>
          <p:spPr>
            <a:xfrm>
              <a:off x="1944672" y="5190671"/>
              <a:ext cx="1640412" cy="1182420"/>
            </a:xfrm>
            <a:prstGeom prst="flowChartDelay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FAEB0A3F-6391-4EC5-B611-919B2F763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316" y="5127477"/>
              <a:ext cx="3160910" cy="1267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098" tIns="38548" rIns="77098" bIns="38548">
              <a:spAutoFit/>
            </a:bodyPr>
            <a:lstStyle/>
            <a:p>
              <a:pPr defTabSz="769938"/>
              <a:r>
                <a:rPr lang="pl-PL" sz="2000" b="1" dirty="0" err="1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Results</a:t>
              </a:r>
              <a:endParaRPr lang="pl-PL" sz="2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D47FF651-C325-4349-B6EB-4EC0B5040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539"/>
            <a:ext cx="9144000" cy="1686128"/>
          </a:xfrm>
          <a:prstGeom prst="rect">
            <a:avLst/>
          </a:prstGeom>
        </p:spPr>
      </p:pic>
      <p:sp>
        <p:nvSpPr>
          <p:cNvPr id="22" name="Podtytuł 2">
            <a:extLst>
              <a:ext uri="{FF2B5EF4-FFF2-40B4-BE49-F238E27FC236}">
                <a16:creationId xmlns:a16="http://schemas.microsoft.com/office/drawing/2014/main" id="{A324C8CC-A4EF-4048-B86E-50D27C356BD2}"/>
              </a:ext>
            </a:extLst>
          </p:cNvPr>
          <p:cNvSpPr txBox="1">
            <a:spLocks/>
          </p:cNvSpPr>
          <p:nvPr/>
        </p:nvSpPr>
        <p:spPr>
          <a:xfrm>
            <a:off x="7884008" y="6630099"/>
            <a:ext cx="1057112" cy="227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900" i="1" dirty="0"/>
              <a:t>Source: </a:t>
            </a:r>
            <a:r>
              <a:rPr lang="pl-PL" sz="900" i="1" dirty="0" err="1"/>
              <a:t>Own</a:t>
            </a:r>
            <a:r>
              <a:rPr lang="pl-PL" sz="900" i="1" dirty="0"/>
              <a:t> </a:t>
            </a:r>
            <a:r>
              <a:rPr lang="pl-PL" sz="900" i="1" dirty="0" err="1"/>
              <a:t>study</a:t>
            </a:r>
            <a:endParaRPr lang="en-US" sz="900" i="1" dirty="0"/>
          </a:p>
        </p:txBody>
      </p:sp>
      <p:sp>
        <p:nvSpPr>
          <p:cNvPr id="23" name="Podtytuł 2">
            <a:extLst>
              <a:ext uri="{FF2B5EF4-FFF2-40B4-BE49-F238E27FC236}">
                <a16:creationId xmlns:a16="http://schemas.microsoft.com/office/drawing/2014/main" id="{B918E0B0-C9B5-4905-A5C2-E656D7470DDB}"/>
              </a:ext>
            </a:extLst>
          </p:cNvPr>
          <p:cNvSpPr txBox="1">
            <a:spLocks/>
          </p:cNvSpPr>
          <p:nvPr/>
        </p:nvSpPr>
        <p:spPr>
          <a:xfrm>
            <a:off x="123152" y="2105964"/>
            <a:ext cx="5320145" cy="6253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1800" i="1" dirty="0"/>
              <a:t>Fig.2. </a:t>
            </a:r>
            <a:r>
              <a:rPr lang="en-US" sz="1800" i="1" dirty="0"/>
              <a:t>Efficiency scores obtained for 27 European countries using 3CCDEA (results of separate three stages and the overall 3CCDEA ranking)</a:t>
            </a:r>
          </a:p>
        </p:txBody>
      </p:sp>
      <p:pic>
        <p:nvPicPr>
          <p:cNvPr id="11" name="Obraz 3">
            <a:extLst>
              <a:ext uri="{FF2B5EF4-FFF2-40B4-BE49-F238E27FC236}">
                <a16:creationId xmlns:a16="http://schemas.microsoft.com/office/drawing/2014/main" id="{EB18ABC9-7452-486A-9EB2-5011D19FED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152" y="2959178"/>
            <a:ext cx="5169284" cy="2839550"/>
          </a:xfrm>
          <a:prstGeom prst="rect">
            <a:avLst/>
          </a:prstGeom>
        </p:spPr>
      </p:pic>
      <p:sp>
        <p:nvSpPr>
          <p:cNvPr id="13" name="Podtytuł 2">
            <a:extLst>
              <a:ext uri="{FF2B5EF4-FFF2-40B4-BE49-F238E27FC236}">
                <a16:creationId xmlns:a16="http://schemas.microsoft.com/office/drawing/2014/main" id="{52BF2A4E-C3CB-450F-A71D-2985465BB50D}"/>
              </a:ext>
            </a:extLst>
          </p:cNvPr>
          <p:cNvSpPr txBox="1">
            <a:spLocks/>
          </p:cNvSpPr>
          <p:nvPr/>
        </p:nvSpPr>
        <p:spPr>
          <a:xfrm>
            <a:off x="47177" y="5787455"/>
            <a:ext cx="1057112" cy="227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900" i="1" dirty="0"/>
              <a:t>Source: </a:t>
            </a:r>
            <a:r>
              <a:rPr lang="pl-PL" sz="900" i="1" dirty="0" err="1"/>
              <a:t>Own</a:t>
            </a:r>
            <a:r>
              <a:rPr lang="pl-PL" sz="900" i="1" dirty="0"/>
              <a:t> </a:t>
            </a:r>
            <a:r>
              <a:rPr lang="pl-PL" sz="900" i="1" dirty="0" err="1"/>
              <a:t>study</a:t>
            </a:r>
            <a:endParaRPr lang="en-US" sz="900" i="1" dirty="0"/>
          </a:p>
        </p:txBody>
      </p:sp>
      <p:sp>
        <p:nvSpPr>
          <p:cNvPr id="14" name="Podtytuł 2">
            <a:extLst>
              <a:ext uri="{FF2B5EF4-FFF2-40B4-BE49-F238E27FC236}">
                <a16:creationId xmlns:a16="http://schemas.microsoft.com/office/drawing/2014/main" id="{4995A69E-5CF1-46A7-9240-C4C2A7947EC0}"/>
              </a:ext>
            </a:extLst>
          </p:cNvPr>
          <p:cNvSpPr txBox="1">
            <a:spLocks/>
          </p:cNvSpPr>
          <p:nvPr/>
        </p:nvSpPr>
        <p:spPr>
          <a:xfrm>
            <a:off x="5440218" y="3911515"/>
            <a:ext cx="3140364" cy="6253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1800" i="1" dirty="0"/>
              <a:t>Fig.3. </a:t>
            </a:r>
            <a:r>
              <a:rPr lang="en-US" sz="1800" i="1" dirty="0"/>
              <a:t>The change of Latvia's rank between the stages </a:t>
            </a:r>
          </a:p>
        </p:txBody>
      </p:sp>
    </p:spTree>
    <p:extLst>
      <p:ext uri="{BB962C8B-B14F-4D97-AF65-F5344CB8AC3E}">
        <p14:creationId xmlns:p14="http://schemas.microsoft.com/office/powerpoint/2010/main" val="255307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a 14">
            <a:extLst>
              <a:ext uri="{FF2B5EF4-FFF2-40B4-BE49-F238E27FC236}">
                <a16:creationId xmlns:a16="http://schemas.microsoft.com/office/drawing/2014/main" id="{BA41A8D8-D21E-41A5-8219-C5D33FC339E3}"/>
              </a:ext>
            </a:extLst>
          </p:cNvPr>
          <p:cNvGrpSpPr/>
          <p:nvPr/>
        </p:nvGrpSpPr>
        <p:grpSpPr>
          <a:xfrm>
            <a:off x="0" y="1680589"/>
            <a:ext cx="1727200" cy="693402"/>
            <a:chOff x="-15316" y="5127477"/>
            <a:chExt cx="3600400" cy="2278795"/>
          </a:xfrm>
        </p:grpSpPr>
        <p:sp>
          <p:nvSpPr>
            <p:cNvPr id="17" name="Prostokąt 15">
              <a:extLst>
                <a:ext uri="{FF2B5EF4-FFF2-40B4-BE49-F238E27FC236}">
                  <a16:creationId xmlns:a16="http://schemas.microsoft.com/office/drawing/2014/main" id="{9851BFEC-C5E2-4D53-8AE1-D120C5B31462}"/>
                </a:ext>
              </a:extLst>
            </p:cNvPr>
            <p:cNvSpPr/>
            <p:nvPr/>
          </p:nvSpPr>
          <p:spPr>
            <a:xfrm>
              <a:off x="-15316" y="5190669"/>
              <a:ext cx="2560143" cy="1182421"/>
            </a:xfrm>
            <a:prstGeom prst="rect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8" name="Schemat blokowy: opóźnienie 16">
              <a:extLst>
                <a:ext uri="{FF2B5EF4-FFF2-40B4-BE49-F238E27FC236}">
                  <a16:creationId xmlns:a16="http://schemas.microsoft.com/office/drawing/2014/main" id="{DC6F23A4-271B-4A43-A648-13F803185E63}"/>
                </a:ext>
              </a:extLst>
            </p:cNvPr>
            <p:cNvSpPr/>
            <p:nvPr/>
          </p:nvSpPr>
          <p:spPr>
            <a:xfrm>
              <a:off x="1944672" y="5190671"/>
              <a:ext cx="1640412" cy="1182420"/>
            </a:xfrm>
            <a:prstGeom prst="flowChartDelay">
              <a:avLst/>
            </a:prstGeom>
            <a:solidFill>
              <a:srgbClr val="F26F1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l-PL" sz="2000"/>
            </a:p>
          </p:txBody>
        </p:sp>
        <p:sp>
          <p:nvSpPr>
            <p:cNvPr id="19" name="Text Box 2">
              <a:extLst>
                <a:ext uri="{FF2B5EF4-FFF2-40B4-BE49-F238E27FC236}">
                  <a16:creationId xmlns:a16="http://schemas.microsoft.com/office/drawing/2014/main" id="{FAEB0A3F-6391-4EC5-B611-919B2F763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5316" y="5127477"/>
              <a:ext cx="3160910" cy="2278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098" tIns="38548" rIns="77098" bIns="38548">
              <a:spAutoFit/>
            </a:bodyPr>
            <a:lstStyle/>
            <a:p>
              <a:pPr defTabSz="769938"/>
              <a:r>
                <a:rPr lang="pl-PL" sz="2000" b="1" dirty="0" err="1">
                  <a:ln w="18415" cmpd="sng">
                    <a:noFill/>
                    <a:prstDash val="solid"/>
                  </a:ln>
                  <a:solidFill>
                    <a:schemeClr val="bg1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Conclusions</a:t>
              </a:r>
              <a:endParaRPr lang="pl-PL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Podtytuł 2">
            <a:extLst>
              <a:ext uri="{FF2B5EF4-FFF2-40B4-BE49-F238E27FC236}">
                <a16:creationId xmlns:a16="http://schemas.microsoft.com/office/drawing/2014/main" id="{F97471DC-2B63-49A4-9CA9-041B782288F8}"/>
              </a:ext>
            </a:extLst>
          </p:cNvPr>
          <p:cNvSpPr txBox="1">
            <a:spLocks/>
          </p:cNvSpPr>
          <p:nvPr/>
        </p:nvSpPr>
        <p:spPr>
          <a:xfrm>
            <a:off x="0" y="2373991"/>
            <a:ext cx="8931564" cy="4127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This approach significantly reduces the number of benchmarks to those that actually have better and more sustainable technologies. </a:t>
            </a:r>
            <a:r>
              <a:rPr lang="pl-PL" sz="1800" dirty="0"/>
              <a:t>T</a:t>
            </a:r>
            <a:r>
              <a:rPr lang="en-US" sz="1800" dirty="0"/>
              <a:t>he benchmark in a given dimension should not be a country that is below the country under study in the overall ranking (i.e., based on the product of the stages' efficiencies).</a:t>
            </a:r>
          </a:p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Noteworthy is the lack of non-punitive recommendations based on a single model – confirming Liang, Cook and Zhu’s (2008) conclusion that you can't improve efficiency in one dimension without potentially worsening efficiency in another dimension.</a:t>
            </a:r>
            <a:endParaRPr lang="pl-PL" sz="1800" dirty="0"/>
          </a:p>
          <a:p>
            <a:pPr marL="285750" indent="-28575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The product of three efficiencies can only be used for ranking purposes (it has no interpretation).</a:t>
            </a:r>
          </a:p>
          <a:p>
            <a:pPr marL="285750" indent="-28575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800" dirty="0"/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n-US" sz="1800" dirty="0"/>
              <a:t>Liang L., Cook W. D., Zhu J., 2008, DEA models for two-stage processes: Game approach and efficiency decomposition. Naval Research Logistics, 55(7), 643–653.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7FF651-C325-4349-B6EB-4EC0B5040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539"/>
            <a:ext cx="9144000" cy="168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7015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481</Words>
  <Application>Microsoft Office PowerPoint</Application>
  <PresentationFormat>Pokaz na ekranie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Century Gothic</vt:lpstr>
      <vt:lpstr>Motyw pakietu Office</vt:lpstr>
      <vt:lpstr>Prezentacja programu PowerPoint</vt:lpstr>
      <vt:lpstr>SUSTAINABILITY ASSESSMENT OF EU MEMBER STATES USING THREE-STAGE CLOSED-CYCLE DEA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Anna Łozowicka</cp:lastModifiedBy>
  <cp:revision>16</cp:revision>
  <dcterms:created xsi:type="dcterms:W3CDTF">2024-09-12T16:00:15Z</dcterms:created>
  <dcterms:modified xsi:type="dcterms:W3CDTF">2024-10-14T13:12:51Z</dcterms:modified>
</cp:coreProperties>
</file>