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4E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 showGuides="1">
      <p:cViewPr varScale="1">
        <p:scale>
          <a:sx n="121" d="100"/>
          <a:sy n="121" d="100"/>
        </p:scale>
        <p:origin x="376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16.10.2024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 rogami zaokrąglonymi z jednej strony 12">
            <a:extLst>
              <a:ext uri="{FF2B5EF4-FFF2-40B4-BE49-F238E27FC236}">
                <a16:creationId xmlns:a16="http://schemas.microsoft.com/office/drawing/2014/main" id="{4AD6D26A-277C-D9B0-04C4-3F76EE37E70C}"/>
              </a:ext>
            </a:extLst>
          </p:cNvPr>
          <p:cNvSpPr/>
          <p:nvPr/>
        </p:nvSpPr>
        <p:spPr>
          <a:xfrm rot="5400000">
            <a:off x="426982" y="1223559"/>
            <a:ext cx="1815990" cy="2685721"/>
          </a:xfrm>
          <a:prstGeom prst="round2SameRect">
            <a:avLst/>
          </a:prstGeom>
          <a:solidFill>
            <a:srgbClr val="294E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AA535B2-5BB5-4354-8989-2A6D2220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7890" y="1765747"/>
            <a:ext cx="6537434" cy="325221"/>
          </a:xfrm>
        </p:spPr>
        <p:txBody>
          <a:bodyPr>
            <a:noAutofit/>
          </a:bodyPr>
          <a:lstStyle/>
          <a:p>
            <a:r>
              <a:rPr lang="pl-PL" sz="1800" b="0" i="0" u="none" strike="noStrike" dirty="0">
                <a:solidFill>
                  <a:srgbClr val="000000"/>
                </a:solidFill>
                <a:effectLst/>
              </a:rPr>
              <a:t>Advanced </a:t>
            </a:r>
            <a:r>
              <a:rPr lang="pl-PL" sz="1800" b="0" i="0" u="none" strike="noStrike" dirty="0" err="1">
                <a:solidFill>
                  <a:srgbClr val="000000"/>
                </a:solidFill>
                <a:effectLst/>
              </a:rPr>
              <a:t>Automated</a:t>
            </a:r>
            <a:r>
              <a:rPr lang="pl-PL" sz="1800" b="0" i="0" u="none" strike="noStrike" dirty="0">
                <a:solidFill>
                  <a:srgbClr val="000000"/>
                </a:solidFill>
                <a:effectLst/>
              </a:rPr>
              <a:t> Battery Management System for </a:t>
            </a:r>
            <a:r>
              <a:rPr lang="pl-PL" sz="1800" b="0" i="0" u="none" strike="noStrike" dirty="0" err="1">
                <a:solidFill>
                  <a:srgbClr val="000000"/>
                </a:solidFill>
                <a:effectLst/>
              </a:rPr>
              <a:t>Enhanced</a:t>
            </a:r>
            <a:r>
              <a:rPr lang="pl-PL" sz="1800" b="0" i="0" u="none" strike="noStrike" dirty="0">
                <a:solidFill>
                  <a:srgbClr val="000000"/>
                </a:solidFill>
                <a:effectLst/>
              </a:rPr>
              <a:t> Energy </a:t>
            </a:r>
            <a:r>
              <a:rPr lang="pl-PL" sz="1800" b="0" i="0" u="none" strike="noStrike" dirty="0" err="1">
                <a:solidFill>
                  <a:srgbClr val="000000"/>
                </a:solidFill>
                <a:effectLst/>
              </a:rPr>
              <a:t>Reliability</a:t>
            </a:r>
            <a:r>
              <a:rPr lang="pl-PL" sz="18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pl-PL" sz="1800" b="0" i="0" u="none" strike="noStrike" dirty="0" err="1">
                <a:solidFill>
                  <a:srgbClr val="000000"/>
                </a:solidFill>
                <a:effectLst/>
              </a:rPr>
              <a:t>Sustainable</a:t>
            </a:r>
            <a:r>
              <a:rPr lang="pl-PL" sz="1800" b="0" i="0" u="none" strike="noStrike" dirty="0">
                <a:solidFill>
                  <a:srgbClr val="000000"/>
                </a:solidFill>
                <a:effectLst/>
              </a:rPr>
              <a:t> Development in Critical </a:t>
            </a:r>
            <a:r>
              <a:rPr lang="pl-PL" sz="1800" b="0" i="0" u="none" strike="noStrike" dirty="0" err="1">
                <a:solidFill>
                  <a:srgbClr val="000000"/>
                </a:solidFill>
                <a:effectLst/>
              </a:rPr>
              <a:t>Infrastructure</a:t>
            </a:r>
            <a:br>
              <a:rPr lang="pl-PL" sz="1800" b="0" i="0" u="none" strike="noStrike" dirty="0">
                <a:solidFill>
                  <a:srgbClr val="000000"/>
                </a:solidFill>
                <a:effectLst/>
              </a:rPr>
            </a:br>
            <a:r>
              <a:rPr lang="pl-PL" sz="1200" b="0" i="0" u="none" strike="noStrike" dirty="0">
                <a:solidFill>
                  <a:srgbClr val="000000"/>
                </a:solidFill>
                <a:effectLst/>
              </a:rPr>
              <a:t>dr inż. Maciej Grunt [Uniwersytet Pomorski w Słupsku] dr Piotr </a:t>
            </a:r>
            <a:r>
              <a:rPr lang="pl-PL" sz="1200" b="0" i="0" u="none" strike="noStrike" dirty="0" err="1">
                <a:solidFill>
                  <a:srgbClr val="000000"/>
                </a:solidFill>
                <a:effectLst/>
              </a:rPr>
              <a:t>Potejko</a:t>
            </a:r>
            <a:r>
              <a:rPr lang="pl-PL" sz="1200" b="0" i="0" u="none" strike="noStrike" dirty="0">
                <a:solidFill>
                  <a:srgbClr val="000000"/>
                </a:solidFill>
                <a:effectLst/>
              </a:rPr>
              <a:t> [Uniwersytet Warszawski]</a:t>
            </a:r>
            <a:endParaRPr lang="pl-PL" sz="12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3831" y="1789594"/>
            <a:ext cx="2711669" cy="165576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l-PL" sz="1400" b="1" i="0" u="none" strike="noStrike" dirty="0" err="1">
                <a:solidFill>
                  <a:schemeClr val="bg1"/>
                </a:solidFill>
                <a:effectLst/>
              </a:rPr>
              <a:t>Purpose</a:t>
            </a:r>
            <a:r>
              <a:rPr lang="pl-PL" sz="1400" b="0" i="0" u="none" strike="noStrike" dirty="0">
                <a:solidFill>
                  <a:schemeClr val="bg1"/>
                </a:solidFill>
                <a:effectLst/>
              </a:rPr>
              <a:t>: </a:t>
            </a:r>
          </a:p>
          <a:p>
            <a:pPr algn="just"/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To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develop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an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innovative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system for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remote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measurement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of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battery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capacity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,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meeting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the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needs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of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critical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infrastructure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and a modern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economy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striving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for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sustainable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development and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minimizing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environmental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impact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. The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goal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is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to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ensure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energy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independence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through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automated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,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digital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,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precise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,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economical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, and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environmentally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friendly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management of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emergency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power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supply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1400" i="0" u="none" strike="noStrike" dirty="0" err="1">
                <a:solidFill>
                  <a:schemeClr val="bg1"/>
                </a:solidFill>
                <a:effectLst/>
              </a:rPr>
              <a:t>systems</a:t>
            </a:r>
            <a:r>
              <a:rPr lang="pl-PL" sz="1400" i="0" u="none" strike="noStrike" dirty="0">
                <a:solidFill>
                  <a:schemeClr val="bg1"/>
                </a:solidFill>
                <a:effectLst/>
              </a:rPr>
              <a:t>.</a:t>
            </a:r>
          </a:p>
          <a:p>
            <a:endParaRPr lang="pl-PL" sz="18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80DB3E7-9503-8898-828A-2BC82F252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35" y="6387217"/>
            <a:ext cx="3531476" cy="39408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F74742B-0F82-0186-0582-1E54459868A7}"/>
              </a:ext>
            </a:extLst>
          </p:cNvPr>
          <p:cNvSpPr txBox="1"/>
          <p:nvPr/>
        </p:nvSpPr>
        <p:spPr>
          <a:xfrm>
            <a:off x="0" y="6134969"/>
            <a:ext cx="8797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pl-PL" sz="600" b="0" i="0" u="none" strike="noStrike" dirty="0">
                <a:solidFill>
                  <a:srgbClr val="333333"/>
                </a:solidFill>
                <a:effectLst/>
              </a:rPr>
              <a:t>Projekt pod nazwą </a:t>
            </a:r>
            <a:r>
              <a:rPr lang="pl-PL" sz="600" b="1" i="0" u="none" strike="noStrike" dirty="0">
                <a:solidFill>
                  <a:srgbClr val="333333"/>
                </a:solidFill>
                <a:effectLst/>
              </a:rPr>
              <a:t>„Opracowanie innowacyjnego kontrolera i systemu zdalnego pomiaru pojemności akumulatorów” </a:t>
            </a:r>
            <a:r>
              <a:rPr lang="pl-PL" sz="600" b="0" i="0" u="none" strike="noStrike" dirty="0">
                <a:solidFill>
                  <a:srgbClr val="333333"/>
                </a:solidFill>
                <a:effectLst/>
              </a:rPr>
              <a:t>został dofinansowany ze środków Unii Europejskiej w ramach Regionalnego Programu Operacyjnego Województwa Zachodniopomorskiego na lata 2014-2020, Oś Priorytetowa 1 Gospodarka, Innowacje, Nowoczesne Technologie</a:t>
            </a:r>
            <a:r>
              <a:rPr lang="pl-PL" sz="600" dirty="0">
                <a:solidFill>
                  <a:srgbClr val="212121"/>
                </a:solidFill>
              </a:rPr>
              <a:t> </a:t>
            </a:r>
            <a:r>
              <a:rPr lang="pl-PL" sz="600" b="0" i="0" u="none" strike="noStrike" dirty="0">
                <a:solidFill>
                  <a:srgbClr val="333333"/>
                </a:solidFill>
                <a:effectLst/>
              </a:rPr>
              <a:t>Działanie 1.1 Projekty badawczo-rozwojowe przedsiębiorstw</a:t>
            </a:r>
            <a:r>
              <a:rPr lang="pl-PL" sz="600" dirty="0">
                <a:solidFill>
                  <a:srgbClr val="212121"/>
                </a:solidFill>
              </a:rPr>
              <a:t> </a:t>
            </a:r>
            <a:r>
              <a:rPr lang="pl-PL" sz="600" b="0" i="0" u="none" strike="noStrike" dirty="0">
                <a:solidFill>
                  <a:srgbClr val="333333"/>
                </a:solidFill>
                <a:effectLst/>
              </a:rPr>
              <a:t>Typ projektu 2 Projekty badawczo-rozwojowe przedsiębiorstw ukierunkowane na wdrożenie wyników prac B+R w działalności gospodarczej.</a:t>
            </a:r>
            <a:endParaRPr lang="pl-PL" sz="600" b="0" i="0" u="none" strike="noStrike" dirty="0">
              <a:solidFill>
                <a:srgbClr val="212121"/>
              </a:solidFill>
              <a:effectLst/>
            </a:endParaRPr>
          </a:p>
          <a:p>
            <a:pPr algn="l" rtl="0"/>
            <a:r>
              <a:rPr lang="pl-PL" sz="600" b="0" i="0" u="none" strike="noStrike" dirty="0">
                <a:solidFill>
                  <a:srgbClr val="333333"/>
                </a:solidFill>
                <a:effectLst/>
              </a:rPr>
              <a:t>Całkowita wartość projektu: </a:t>
            </a:r>
            <a:r>
              <a:rPr lang="pl-PL" sz="600" b="1" i="0" u="none" strike="noStrike" dirty="0">
                <a:solidFill>
                  <a:srgbClr val="333333"/>
                </a:solidFill>
                <a:effectLst/>
              </a:rPr>
              <a:t>1 608 888,20 zł.</a:t>
            </a:r>
            <a:r>
              <a:rPr lang="pl-PL" sz="600" dirty="0">
                <a:solidFill>
                  <a:srgbClr val="212121"/>
                </a:solidFill>
              </a:rPr>
              <a:t> </a:t>
            </a:r>
            <a:r>
              <a:rPr lang="pl-PL" sz="600" b="0" i="0" u="none" strike="noStrike" dirty="0">
                <a:solidFill>
                  <a:srgbClr val="333333"/>
                </a:solidFill>
                <a:effectLst/>
              </a:rPr>
              <a:t>Dofinansowanie projektu ze środków Unii Europejskiej: </a:t>
            </a:r>
            <a:r>
              <a:rPr lang="pl-PL" sz="600" b="1" i="0" u="none" strike="noStrike" dirty="0">
                <a:solidFill>
                  <a:srgbClr val="333333"/>
                </a:solidFill>
                <a:effectLst/>
              </a:rPr>
              <a:t>1154 148,00 zł.</a:t>
            </a:r>
            <a:endParaRPr lang="pl-PL" sz="600" b="0" i="0" u="none" strike="noStrike" dirty="0">
              <a:solidFill>
                <a:srgbClr val="212121"/>
              </a:solidFill>
              <a:effectLst/>
            </a:endParaRP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1B95B2D-6EC8-77B8-D313-1D8469AEBEA9}"/>
              </a:ext>
            </a:extLst>
          </p:cNvPr>
          <p:cNvSpPr txBox="1"/>
          <p:nvPr/>
        </p:nvSpPr>
        <p:spPr>
          <a:xfrm>
            <a:off x="3014169" y="2090968"/>
            <a:ext cx="628748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Methodology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: </a:t>
            </a:r>
          </a:p>
          <a:p>
            <a:pPr algn="l"/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The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project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consisted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several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stages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Stage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I: </a:t>
            </a: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Industrial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Research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 - Analysis of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technology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concepts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,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verification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research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questions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Stage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II: Software Development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 -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Implementation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of software and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testing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of  the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hyphotesis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Stage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III: </a:t>
            </a: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Verification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in Real-</a:t>
            </a: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like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Environment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 -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Stability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testing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of the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controller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component.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Stage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IV: Integration and </a:t>
            </a: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Testing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 - System and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prototype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integration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in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simulated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conditions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Stage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V: Pilot </a:t>
            </a: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Installations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 - System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installations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in real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operating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conditions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88BF358-C14C-6947-E3DC-36994FFA9A16}"/>
              </a:ext>
            </a:extLst>
          </p:cNvPr>
          <p:cNvSpPr txBox="1"/>
          <p:nvPr/>
        </p:nvSpPr>
        <p:spPr>
          <a:xfrm>
            <a:off x="-7883" y="3501578"/>
            <a:ext cx="904678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Findings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Achieved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a high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level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technological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readiness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(TRL V and VI) for the system and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confirmed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its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effectiveness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in real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conditions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The system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enables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remote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measurement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battery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capacity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easy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integration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with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existing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installations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Implementation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predictive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maintenance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utilizing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machine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learning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algorithms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to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further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enhance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system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reliability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efficiency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extending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battery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life, and </a:t>
            </a:r>
            <a:r>
              <a:rPr lang="pl-PL" sz="1100" i="0" u="none" strike="noStrike" dirty="0" err="1">
                <a:solidFill>
                  <a:srgbClr val="000000"/>
                </a:solidFill>
                <a:effectLst/>
              </a:rPr>
              <a:t>minimizing</a:t>
            </a:r>
            <a:r>
              <a:rPr lang="pl-PL" sz="1100" i="0" u="none" strike="noStrike" dirty="0">
                <a:solidFill>
                  <a:srgbClr val="000000"/>
                </a:solidFill>
                <a:effectLst/>
              </a:rPr>
              <a:t> waste.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Extended Battery Life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: The AABMS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has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been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shown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to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extend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battery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life by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approximately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one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year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by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optimizing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charging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discharging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cycles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resulting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in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reduced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environmental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impact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lower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operational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costs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Improved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Safety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: The system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includes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safety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protocols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to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prevent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overcharging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excessive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discharge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overheating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, and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imbalance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thereby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minimizing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the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risk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of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critical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failures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improving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overall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safety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Cost</a:t>
            </a:r>
            <a:r>
              <a:rPr lang="pl-PL" sz="11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1" i="0" u="none" strike="noStrike" dirty="0" err="1">
                <a:solidFill>
                  <a:srgbClr val="000000"/>
                </a:solidFill>
                <a:effectLst/>
              </a:rPr>
              <a:t>Reduction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: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Predictive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maintenance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optimized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resource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allocation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lead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to a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significant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reduction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in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operational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costs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, as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unnecessary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battery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replacements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downtime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are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1100" b="0" i="0" u="none" strike="noStrike" dirty="0" err="1">
                <a:solidFill>
                  <a:srgbClr val="000000"/>
                </a:solidFill>
                <a:effectLst/>
              </a:rPr>
              <a:t>minimized</a:t>
            </a:r>
            <a:r>
              <a:rPr lang="pl-PL" sz="11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pl-PL" sz="1100" i="0" u="none" strike="noStrike" dirty="0">
              <a:solidFill>
                <a:srgbClr val="000000"/>
              </a:solidFill>
              <a:effectLst/>
            </a:endParaRPr>
          </a:p>
          <a:p>
            <a:pPr algn="just"/>
            <a:endParaRPr lang="pl-PL" sz="1100" b="1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11" name="Prostokąt zaokrąglony 10">
            <a:extLst>
              <a:ext uri="{FF2B5EF4-FFF2-40B4-BE49-F238E27FC236}">
                <a16:creationId xmlns:a16="http://schemas.microsoft.com/office/drawing/2014/main" id="{12264383-08D1-5E3B-73D6-746E795E4B64}"/>
              </a:ext>
            </a:extLst>
          </p:cNvPr>
          <p:cNvSpPr/>
          <p:nvPr/>
        </p:nvSpPr>
        <p:spPr>
          <a:xfrm>
            <a:off x="0" y="5397248"/>
            <a:ext cx="9143999" cy="73772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l-PL" sz="900" b="1" i="0" u="none" strike="noStrike" dirty="0" err="1">
                <a:solidFill>
                  <a:schemeClr val="bg1"/>
                </a:solidFill>
                <a:effectLst/>
              </a:rPr>
              <a:t>Summary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: The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developed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system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provides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an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advanced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and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comprehensive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solution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for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managing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battery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capacity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,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specifically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designed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to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support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critical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infrastructure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. By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integrating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cutting-edge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technologies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such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as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machine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learning and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artificial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intelligence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, the system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ensures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proactive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energy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management,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significantly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improving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reliability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,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safety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, and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operational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efficiency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. The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focus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on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predictive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maintenance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and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sustainable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development not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only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extends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battery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life but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also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reduces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environmental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impact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,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contributing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to a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greener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and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more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resilient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energy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infrastructure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.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This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approach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makes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the system a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vital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asset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for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organizations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seeking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energy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independence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and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enhanced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reliability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in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their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emergency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power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supply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pl-PL" sz="900" b="0" i="0" u="none" strike="noStrike" dirty="0" err="1">
                <a:solidFill>
                  <a:schemeClr val="bg1"/>
                </a:solidFill>
                <a:effectLst/>
              </a:rPr>
              <a:t>systems</a:t>
            </a:r>
            <a:r>
              <a:rPr lang="pl-PL" sz="900" b="0" i="0" u="none" strike="noStrike" dirty="0">
                <a:solidFill>
                  <a:schemeClr val="bg1"/>
                </a:solidFill>
                <a:effectLst/>
              </a:rPr>
              <a:t>.</a:t>
            </a:r>
          </a:p>
          <a:p>
            <a:pPr algn="ctr"/>
            <a:endParaRPr lang="pl-PL" sz="800" dirty="0"/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522</Words>
  <Application>Microsoft Macintosh PowerPoint</Application>
  <PresentationFormat>Pokaz na ekranie (4:3)</PresentationFormat>
  <Paragraphs>20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Motyw pakietu Office</vt:lpstr>
      <vt:lpstr>Prezentacja programu PowerPoint</vt:lpstr>
      <vt:lpstr>Advanced Automated Battery Management System for Enhanced Energy Reliability and Sustainable Development in Critical Infrastructure dr inż. Maciej Grunt [Uniwersytet Pomorski w Słupsku] dr Piotr Potejko [Uniwersytet Warszawski]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Maciej Grunt</cp:lastModifiedBy>
  <cp:revision>3</cp:revision>
  <dcterms:created xsi:type="dcterms:W3CDTF">2024-09-12T16:00:15Z</dcterms:created>
  <dcterms:modified xsi:type="dcterms:W3CDTF">2024-10-16T12:19:41Z</dcterms:modified>
</cp:coreProperties>
</file>