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Styl jasny 2 — Ak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247" autoAdjust="0"/>
  </p:normalViewPr>
  <p:slideViewPr>
    <p:cSldViewPr snapToGrid="0" showGuides="1">
      <p:cViewPr varScale="1">
        <p:scale>
          <a:sx n="103" d="100"/>
          <a:sy n="103" d="100"/>
        </p:scale>
        <p:origin x="175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82E34-3349-483B-80D8-CF6820870E62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E9A96B-429B-4AF3-AE48-1317A47BD98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1042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9A96B-429B-4AF3-AE48-1317A47BD98F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6671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250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425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140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13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27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455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165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403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170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3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90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21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A535B2-5BB5-4354-8989-2A6D2220E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9174" y="1902249"/>
            <a:ext cx="7772400" cy="1958715"/>
          </a:xfrm>
        </p:spPr>
        <p:txBody>
          <a:bodyPr>
            <a:normAutofit/>
          </a:bodyPr>
          <a:lstStyle/>
          <a:p>
            <a:r>
              <a:rPr lang="en-US" sz="4200" dirty="0"/>
              <a:t>Assumptions of the theoretical model of </a:t>
            </a:r>
            <a:r>
              <a:rPr lang="pl-PL" sz="4200" dirty="0" err="1"/>
              <a:t>social</a:t>
            </a:r>
            <a:r>
              <a:rPr lang="pl-PL" sz="4200" dirty="0"/>
              <a:t> </a:t>
            </a:r>
            <a:r>
              <a:rPr lang="en-US" sz="4200" dirty="0"/>
              <a:t>acceptance of</a:t>
            </a:r>
            <a:r>
              <a:rPr lang="pl-PL" sz="4200" dirty="0"/>
              <a:t> </a:t>
            </a:r>
            <a:r>
              <a:rPr lang="pl-PL" sz="4200" dirty="0" err="1"/>
              <a:t>Moblity</a:t>
            </a:r>
            <a:r>
              <a:rPr lang="pl-PL" sz="4200" dirty="0"/>
              <a:t>-as-a-service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1B062A5-DB65-4BC8-9D06-EE4FE00F7B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226727"/>
            <a:ext cx="6858000" cy="1655762"/>
          </a:xfrm>
        </p:spPr>
        <p:txBody>
          <a:bodyPr>
            <a:normAutofit/>
          </a:bodyPr>
          <a:lstStyle/>
          <a:p>
            <a:r>
              <a:rPr lang="pl-PL" sz="2000" b="1" dirty="0">
                <a:solidFill>
                  <a:schemeClr val="accent1"/>
                </a:solidFill>
              </a:rPr>
              <a:t>ALEKSANDRA GULC, </a:t>
            </a:r>
            <a:r>
              <a:rPr lang="pl-PL" sz="2000" b="1" dirty="0" err="1">
                <a:solidFill>
                  <a:schemeClr val="accent1"/>
                </a:solidFill>
              </a:rPr>
              <a:t>PhD</a:t>
            </a:r>
            <a:endParaRPr lang="pl-PL" sz="2000" b="1" dirty="0">
              <a:solidFill>
                <a:schemeClr val="accent1"/>
              </a:solidFill>
            </a:endParaRPr>
          </a:p>
          <a:p>
            <a:r>
              <a:rPr lang="en-US" sz="2000" b="1" dirty="0">
                <a:solidFill>
                  <a:schemeClr val="accent1"/>
                </a:solidFill>
              </a:rPr>
              <a:t>FACULTY OF ENGINEERING MANAGEMENT </a:t>
            </a:r>
            <a:endParaRPr lang="pl-PL" sz="2000" b="1" dirty="0">
              <a:solidFill>
                <a:schemeClr val="accent1"/>
              </a:solidFill>
            </a:endParaRPr>
          </a:p>
          <a:p>
            <a:r>
              <a:rPr lang="en-US" sz="2000" b="1" dirty="0">
                <a:solidFill>
                  <a:schemeClr val="accent1"/>
                </a:solidFill>
              </a:rPr>
              <a:t>BIALYSTOK UNIVERSITY OF TECHNOLOGY</a:t>
            </a:r>
            <a:endParaRPr lang="pl-PL" sz="2000" b="1" dirty="0">
              <a:solidFill>
                <a:schemeClr val="accent1"/>
              </a:solidFill>
            </a:endParaRPr>
          </a:p>
        </p:txBody>
      </p:sp>
      <p:pic>
        <p:nvPicPr>
          <p:cNvPr id="6" name="Obraz 5" descr="Obraz zawierający tekst, zrzut ekranu, Czcionka, Jaskrawoniebieski&#10;&#10;Opis wygenerowany automatycznie">
            <a:extLst>
              <a:ext uri="{FF2B5EF4-FFF2-40B4-BE49-F238E27FC236}">
                <a16:creationId xmlns:a16="http://schemas.microsoft.com/office/drawing/2014/main" id="{D49ECFA7-3F3A-93E8-AB25-C8F244BDA8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511" y="5586216"/>
            <a:ext cx="3288978" cy="4778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9915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7E653A-6F0F-6C7E-C466-4C25CE11E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463" y="106695"/>
            <a:ext cx="8919074" cy="567934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pl-PL" sz="1200" dirty="0">
                <a:solidFill>
                  <a:schemeClr val="accent1"/>
                </a:solidFill>
              </a:rPr>
              <a:t>P</a:t>
            </a:r>
            <a:r>
              <a:rPr lang="en-US" sz="1200" dirty="0" err="1">
                <a:solidFill>
                  <a:schemeClr val="accent1"/>
                </a:solidFill>
              </a:rPr>
              <a:t>urpose</a:t>
            </a:r>
            <a:r>
              <a:rPr lang="en-US" sz="1200" b="1" dirty="0">
                <a:solidFill>
                  <a:schemeClr val="accent1"/>
                </a:solidFill>
              </a:rPr>
              <a:t>: </a:t>
            </a:r>
            <a:r>
              <a:rPr lang="en-US" sz="1200" dirty="0"/>
              <a:t>presentation of the results of the literature review on </a:t>
            </a:r>
            <a:r>
              <a:rPr lang="pl-PL" sz="1200" dirty="0"/>
              <a:t>technology </a:t>
            </a:r>
            <a:r>
              <a:rPr lang="en-US" sz="1200" dirty="0"/>
              <a:t>acceptance</a:t>
            </a:r>
            <a:r>
              <a:rPr lang="pl-PL" sz="1200" dirty="0"/>
              <a:t> </a:t>
            </a:r>
            <a:r>
              <a:rPr lang="en-US" sz="1200" dirty="0"/>
              <a:t>models</a:t>
            </a:r>
            <a:r>
              <a:rPr lang="pl-PL" sz="1200" dirty="0"/>
              <a:t> regarding</a:t>
            </a:r>
            <a:r>
              <a:rPr lang="en-US" sz="1200" dirty="0"/>
              <a:t> </a:t>
            </a:r>
            <a:r>
              <a:rPr lang="pl-PL" sz="1200" dirty="0"/>
              <a:t>Mobility-as –a service and elaboration of theoretical model</a:t>
            </a:r>
            <a:br>
              <a:rPr lang="pl-PL" sz="1200" dirty="0"/>
            </a:br>
            <a:r>
              <a:rPr lang="en-US" sz="1200" dirty="0">
                <a:solidFill>
                  <a:schemeClr val="accent1"/>
                </a:solidFill>
              </a:rPr>
              <a:t>Research method</a:t>
            </a:r>
            <a:r>
              <a:rPr lang="en-US" sz="1200" dirty="0"/>
              <a:t>: a literature review of acceptance models for </a:t>
            </a:r>
            <a:r>
              <a:rPr lang="pl-PL" sz="1200" dirty="0"/>
              <a:t>Mobility-as –a service</a:t>
            </a:r>
            <a:r>
              <a:rPr lang="en-US" sz="1200" dirty="0"/>
              <a:t>.</a:t>
            </a:r>
            <a:endParaRPr lang="pl-PL" sz="12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97F86E7-0372-835F-B2C6-B2DDB428C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462" y="740096"/>
            <a:ext cx="4912409" cy="2612964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pl-PL" sz="1200" dirty="0">
                <a:solidFill>
                  <a:schemeClr val="accent1"/>
                </a:solidFill>
                <a:latin typeface="+mj-lt"/>
              </a:rPr>
              <a:t>Mobility –as –a service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b="1" dirty="0">
                <a:latin typeface="+mj-lt"/>
              </a:rPr>
              <a:t>Mobility-as-a-service </a:t>
            </a:r>
            <a:r>
              <a:rPr lang="en-US" sz="1200" dirty="0">
                <a:latin typeface="+mj-lt"/>
              </a:rPr>
              <a:t>(</a:t>
            </a:r>
            <a:r>
              <a:rPr lang="en-US" sz="1200" b="1" dirty="0" err="1">
                <a:latin typeface="+mj-lt"/>
              </a:rPr>
              <a:t>MaaS</a:t>
            </a:r>
            <a:r>
              <a:rPr lang="en-US" sz="1200" dirty="0">
                <a:latin typeface="+mj-lt"/>
              </a:rPr>
              <a:t>) is a comprehensive, integrated and multimodal mobility service. In practice, it is a platform</a:t>
            </a:r>
            <a:r>
              <a:rPr lang="pl-PL" sz="1200" dirty="0">
                <a:latin typeface="+mj-lt"/>
              </a:rPr>
              <a:t> to </a:t>
            </a:r>
            <a:r>
              <a:rPr lang="en-US" sz="1200" dirty="0" err="1">
                <a:latin typeface="+mj-lt"/>
              </a:rPr>
              <a:t>manag</a:t>
            </a:r>
            <a:r>
              <a:rPr lang="pl-PL" sz="1200" dirty="0">
                <a:latin typeface="+mj-lt"/>
              </a:rPr>
              <a:t>e </a:t>
            </a:r>
            <a:r>
              <a:rPr lang="pl-PL" sz="1200" dirty="0" err="1">
                <a:latin typeface="+mj-lt"/>
              </a:rPr>
              <a:t>your</a:t>
            </a:r>
            <a:r>
              <a:rPr lang="en-US" sz="1200" dirty="0">
                <a:latin typeface="+mj-lt"/>
              </a:rPr>
              <a:t> travel that allows you to</a:t>
            </a:r>
            <a:r>
              <a:rPr lang="pl-PL" sz="1200" dirty="0">
                <a:latin typeface="+mj-lt"/>
              </a:rPr>
              <a:t> </a:t>
            </a:r>
            <a:r>
              <a:rPr lang="en-US" sz="1200" dirty="0">
                <a:latin typeface="+mj-lt"/>
              </a:rPr>
              <a:t>(</a:t>
            </a:r>
            <a:r>
              <a:rPr lang="en-US" sz="1200" dirty="0" err="1">
                <a:latin typeface="+mj-lt"/>
              </a:rPr>
              <a:t>Koźlak</a:t>
            </a:r>
            <a:r>
              <a:rPr lang="en-US" sz="1200" dirty="0">
                <a:latin typeface="+mj-lt"/>
              </a:rPr>
              <a:t>, 2018):</a:t>
            </a:r>
            <a:endParaRPr lang="pl-PL" sz="1200" dirty="0">
              <a:latin typeface="+mj-lt"/>
            </a:endParaRPr>
          </a:p>
          <a:p>
            <a:pPr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sz="1200" dirty="0">
                <a:latin typeface="+mj-lt"/>
              </a:rPr>
              <a:t>plan a trip using various modes of transportation (public transportation</a:t>
            </a:r>
            <a:r>
              <a:rPr lang="pl-PL" sz="1200" dirty="0">
                <a:latin typeface="+mj-lt"/>
              </a:rPr>
              <a:t>,</a:t>
            </a:r>
            <a:r>
              <a:rPr lang="en-US" sz="1200" dirty="0">
                <a:latin typeface="+mj-lt"/>
              </a:rPr>
              <a:t> </a:t>
            </a:r>
            <a:r>
              <a:rPr lang="pl-PL" sz="1200" dirty="0" err="1">
                <a:latin typeface="+mj-lt"/>
              </a:rPr>
              <a:t>rail</a:t>
            </a:r>
            <a:r>
              <a:rPr lang="en-US" sz="1200" dirty="0">
                <a:latin typeface="+mj-lt"/>
              </a:rPr>
              <a:t> and shared mobility);</a:t>
            </a:r>
            <a:endParaRPr lang="pl-PL" sz="1200" dirty="0">
              <a:latin typeface="+mj-lt"/>
            </a:endParaRPr>
          </a:p>
          <a:p>
            <a:pPr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sz="1200" dirty="0">
                <a:latin typeface="+mj-lt"/>
              </a:rPr>
              <a:t>book and purchase</a:t>
            </a:r>
            <a:r>
              <a:rPr lang="pl-PL" sz="1200" dirty="0">
                <a:latin typeface="+mj-lt"/>
              </a:rPr>
              <a:t>e</a:t>
            </a:r>
            <a:r>
              <a:rPr lang="en-US" sz="1200" dirty="0">
                <a:latin typeface="+mj-lt"/>
              </a:rPr>
              <a:t> a single ticket for an entire trip</a:t>
            </a:r>
            <a:br>
              <a:rPr lang="pl-PL" sz="1200" dirty="0">
                <a:latin typeface="+mj-lt"/>
              </a:rPr>
            </a:br>
            <a:r>
              <a:rPr lang="en-US" sz="1200" dirty="0">
                <a:latin typeface="+mj-lt"/>
              </a:rPr>
              <a:t>on different modes of transportation;</a:t>
            </a:r>
            <a:endParaRPr lang="pl-PL" sz="1200" dirty="0">
              <a:latin typeface="+mj-lt"/>
            </a:endParaRPr>
          </a:p>
          <a:p>
            <a:pPr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sz="1200" dirty="0">
                <a:latin typeface="+mj-lt"/>
              </a:rPr>
              <a:t>provid</a:t>
            </a:r>
            <a:r>
              <a:rPr lang="pl-PL" sz="1200" dirty="0">
                <a:latin typeface="+mj-lt"/>
              </a:rPr>
              <a:t>e</a:t>
            </a:r>
            <a:r>
              <a:rPr lang="en-US" sz="1200" dirty="0">
                <a:latin typeface="+mj-lt"/>
              </a:rPr>
              <a:t> up-to-date information for travelers using </a:t>
            </a:r>
            <a:endParaRPr lang="pl-PL" sz="1200" dirty="0">
              <a:latin typeface="+mj-lt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pl-PL" sz="1200" dirty="0">
                <a:latin typeface="+mj-lt"/>
              </a:rPr>
              <a:t>       </a:t>
            </a:r>
            <a:r>
              <a:rPr lang="en-US" sz="1200" dirty="0">
                <a:latin typeface="+mj-lt"/>
              </a:rPr>
              <a:t>multiple modes of transportation;</a:t>
            </a:r>
            <a:endParaRPr lang="pl-PL" sz="1200" dirty="0">
              <a:latin typeface="+mj-lt"/>
            </a:endParaRPr>
          </a:p>
          <a:p>
            <a:pPr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pl-PL" sz="1200" dirty="0">
                <a:latin typeface="+mj-lt"/>
              </a:rPr>
              <a:t>i</a:t>
            </a:r>
            <a:r>
              <a:rPr lang="en-US" sz="1200" dirty="0" err="1">
                <a:latin typeface="+mj-lt"/>
              </a:rPr>
              <a:t>integrat</a:t>
            </a:r>
            <a:r>
              <a:rPr lang="pl-PL" sz="1200" dirty="0">
                <a:latin typeface="+mj-lt"/>
              </a:rPr>
              <a:t>e the</a:t>
            </a:r>
            <a:r>
              <a:rPr lang="en-US" sz="1200" dirty="0">
                <a:latin typeface="+mj-lt"/>
              </a:rPr>
              <a:t> services in the form of packages that </a:t>
            </a:r>
            <a:endParaRPr lang="pl-PL" sz="1200" dirty="0">
              <a:latin typeface="+mj-lt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pl-PL" sz="1200" dirty="0">
                <a:latin typeface="+mj-lt"/>
              </a:rPr>
              <a:t>       </a:t>
            </a:r>
            <a:r>
              <a:rPr lang="en-US" sz="1200" dirty="0">
                <a:latin typeface="+mj-lt"/>
              </a:rPr>
              <a:t>include specific sets of available transportation services;</a:t>
            </a:r>
            <a:endParaRPr lang="pl-PL" sz="1200" dirty="0">
              <a:latin typeface="+mj-lt"/>
            </a:endParaRPr>
          </a:p>
          <a:p>
            <a:pPr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sz="1200" dirty="0" err="1">
                <a:latin typeface="+mj-lt"/>
              </a:rPr>
              <a:t>customiz</a:t>
            </a:r>
            <a:r>
              <a:rPr lang="pl-PL" sz="1200" dirty="0">
                <a:latin typeface="+mj-lt"/>
              </a:rPr>
              <a:t>e</a:t>
            </a:r>
            <a:r>
              <a:rPr lang="en-US" sz="1200" dirty="0">
                <a:latin typeface="+mj-lt"/>
              </a:rPr>
              <a:t> </a:t>
            </a:r>
            <a:r>
              <a:rPr lang="pl-PL" sz="1200" dirty="0">
                <a:latin typeface="+mj-lt"/>
              </a:rPr>
              <a:t>the </a:t>
            </a:r>
            <a:r>
              <a:rPr lang="en-US" sz="1200" dirty="0">
                <a:latin typeface="+mj-lt"/>
              </a:rPr>
              <a:t>offerings to meet individual user needs.</a:t>
            </a:r>
            <a:endParaRPr lang="pl-PL" sz="12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endParaRPr lang="pl-PL" sz="1200" dirty="0">
              <a:solidFill>
                <a:schemeClr val="accent1"/>
              </a:solidFill>
              <a:latin typeface="+mj-lt"/>
            </a:endParaRPr>
          </a:p>
          <a:p>
            <a:pPr marL="0" indent="0">
              <a:spcBef>
                <a:spcPts val="300"/>
              </a:spcBef>
              <a:buNone/>
            </a:pPr>
            <a:endParaRPr lang="pl-PL" sz="1100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CB23B181-BF0A-87CB-FACA-81AC839D92C8}"/>
              </a:ext>
            </a:extLst>
          </p:cNvPr>
          <p:cNvSpPr txBox="1"/>
          <p:nvPr/>
        </p:nvSpPr>
        <p:spPr>
          <a:xfrm>
            <a:off x="5631211" y="6128820"/>
            <a:ext cx="28658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pl-PL" sz="900" dirty="0">
                <a:latin typeface="+mj-lt"/>
              </a:rPr>
              <a:t>T</a:t>
            </a:r>
            <a:r>
              <a:rPr lang="en-US" sz="900" dirty="0">
                <a:latin typeface="+mj-lt"/>
              </a:rPr>
              <a:t>his research was funded by National Science Centre, Poland within grant number 2022/45/B/HS4/01414.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3560D8BB-C3BC-4C67-6CAD-0B8066C3EE3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4255" t="15804" r="4255" b="17426"/>
          <a:stretch/>
        </p:blipFill>
        <p:spPr>
          <a:xfrm>
            <a:off x="7406994" y="6453058"/>
            <a:ext cx="1345472" cy="369332"/>
          </a:xfrm>
          <a:prstGeom prst="rect">
            <a:avLst/>
          </a:prstGeom>
        </p:spPr>
      </p:pic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F97D5810-3979-4F7A-43DA-0A350FC5FF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809940"/>
              </p:ext>
            </p:extLst>
          </p:nvPr>
        </p:nvGraphicFramePr>
        <p:xfrm>
          <a:off x="167172" y="3652183"/>
          <a:ext cx="4681170" cy="3071890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1343916">
                  <a:extLst>
                    <a:ext uri="{9D8B030D-6E8A-4147-A177-3AD203B41FA5}">
                      <a16:colId xmlns:a16="http://schemas.microsoft.com/office/drawing/2014/main" val="4082309871"/>
                    </a:ext>
                  </a:extLst>
                </a:gridCol>
                <a:gridCol w="3337254">
                  <a:extLst>
                    <a:ext uri="{9D8B030D-6E8A-4147-A177-3AD203B41FA5}">
                      <a16:colId xmlns:a16="http://schemas.microsoft.com/office/drawing/2014/main" val="2960975966"/>
                    </a:ext>
                  </a:extLst>
                </a:gridCol>
              </a:tblGrid>
              <a:tr h="13974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900" kern="100" noProof="0" dirty="0">
                          <a:effectLst/>
                        </a:rPr>
                        <a:t>Source</a:t>
                      </a:r>
                      <a:endParaRPr lang="en-GB" sz="1000" kern="100" noProof="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19" marR="62819" marT="87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900" kern="100" noProof="0" dirty="0">
                          <a:effectLst/>
                        </a:rPr>
                        <a:t>Factors</a:t>
                      </a:r>
                      <a:endParaRPr lang="en-GB" sz="1000" kern="100" noProof="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19" marR="62819" marT="8725" marB="0"/>
                </a:tc>
                <a:extLst>
                  <a:ext uri="{0D108BD9-81ED-4DB2-BD59-A6C34878D82A}">
                    <a16:rowId xmlns:a16="http://schemas.microsoft.com/office/drawing/2014/main" val="1047658742"/>
                  </a:ext>
                </a:extLst>
              </a:tr>
              <a:tr h="43341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900" b="0" kern="100" noProof="0" dirty="0">
                          <a:effectLst/>
                        </a:rPr>
                        <a:t>Lopez-</a:t>
                      </a:r>
                      <a:r>
                        <a:rPr lang="en-GB" sz="900" b="0" kern="100" noProof="0" dirty="0" err="1">
                          <a:effectLst/>
                        </a:rPr>
                        <a:t>Carreiro</a:t>
                      </a:r>
                      <a:r>
                        <a:rPr lang="en-GB" sz="900" b="0" kern="100" noProof="0" dirty="0">
                          <a:effectLst/>
                        </a:rPr>
                        <a:t> et al., 2024</a:t>
                      </a:r>
                      <a:endParaRPr lang="en-GB" sz="900" b="0" kern="100" noProof="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19" marR="62819" marT="87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kern="100" noProof="0" dirty="0">
                          <a:effectLst/>
                        </a:rPr>
                        <a:t>individuals’ expectations of the mobility  services integrated by </a:t>
                      </a:r>
                      <a:r>
                        <a:rPr lang="en-GB" sz="900" kern="100" noProof="0" dirty="0" err="1">
                          <a:effectLst/>
                        </a:rPr>
                        <a:t>MaaS</a:t>
                      </a:r>
                      <a:r>
                        <a:rPr lang="en-GB" sz="900" kern="100" noProof="0" dirty="0">
                          <a:effectLst/>
                        </a:rPr>
                        <a:t>, </a:t>
                      </a:r>
                      <a:r>
                        <a:rPr lang="en-GB" sz="900" b="1" kern="100" noProof="0" dirty="0">
                          <a:effectLst/>
                        </a:rPr>
                        <a:t>tech-savviness.  privacy issues, need for reliability,  control concerns over the network, green values</a:t>
                      </a:r>
                      <a:endParaRPr lang="en-GB" sz="900" b="1" kern="100" noProof="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19" marR="62819" marT="8725" marB="0"/>
                </a:tc>
                <a:extLst>
                  <a:ext uri="{0D108BD9-81ED-4DB2-BD59-A6C34878D82A}">
                    <a16:rowId xmlns:a16="http://schemas.microsoft.com/office/drawing/2014/main" val="1123448356"/>
                  </a:ext>
                </a:extLst>
              </a:tr>
              <a:tr h="41786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900" b="0" kern="100" noProof="0" dirty="0">
                          <a:effectLst/>
                        </a:rPr>
                        <a:t>Stella, 2024</a:t>
                      </a:r>
                      <a:endParaRPr lang="en-GB" sz="900" b="0" kern="100" noProof="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19" marR="62819" marT="87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kern="100" noProof="0" dirty="0">
                          <a:effectLst/>
                        </a:rPr>
                        <a:t>perceived ease of use, trust, intention to use, </a:t>
                      </a:r>
                      <a:r>
                        <a:rPr lang="en-GB" sz="900" b="1" kern="100" noProof="0" dirty="0">
                          <a:effectLst/>
                        </a:rPr>
                        <a:t>perceived privacy concerns,  perceived risk, secondary use of personal information, mobility information </a:t>
                      </a:r>
                      <a:endParaRPr lang="en-GB" sz="900" b="1" kern="100" noProof="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19" marR="62819" marT="8725" marB="0"/>
                </a:tc>
                <a:extLst>
                  <a:ext uri="{0D108BD9-81ED-4DB2-BD59-A6C34878D82A}">
                    <a16:rowId xmlns:a16="http://schemas.microsoft.com/office/drawing/2014/main" val="2574665302"/>
                  </a:ext>
                </a:extLst>
              </a:tr>
              <a:tr h="18032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900" b="0" kern="100" noProof="0" dirty="0">
                          <a:effectLst/>
                        </a:rPr>
                        <a:t>Mola et al., 2020</a:t>
                      </a:r>
                      <a:endParaRPr lang="en-GB" sz="900" b="0" kern="100" noProof="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19" marR="62819" marT="87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0" kern="100" noProof="0" dirty="0">
                          <a:effectLst/>
                        </a:rPr>
                        <a:t>perceived cost saving</a:t>
                      </a:r>
                      <a:r>
                        <a:rPr lang="en-GB" sz="900" kern="100" noProof="0" dirty="0">
                          <a:effectLst/>
                        </a:rPr>
                        <a:t>, ease of use, usefulness, intention to use</a:t>
                      </a:r>
                      <a:endParaRPr lang="en-GB" sz="900" kern="100" noProof="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19" marR="62819" marT="8725" marB="0"/>
                </a:tc>
                <a:extLst>
                  <a:ext uri="{0D108BD9-81ED-4DB2-BD59-A6C34878D82A}">
                    <a16:rowId xmlns:a16="http://schemas.microsoft.com/office/drawing/2014/main" val="2143377337"/>
                  </a:ext>
                </a:extLst>
              </a:tr>
              <a:tr h="44021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900" b="0" kern="100" noProof="0" dirty="0">
                          <a:effectLst/>
                        </a:rPr>
                        <a:t>Rey-Moreno et al., 2023</a:t>
                      </a:r>
                      <a:endParaRPr lang="en-GB" sz="900" b="0" kern="100" noProof="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19" marR="62819" marT="87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00" noProof="0" dirty="0">
                          <a:effectLst/>
                        </a:rPr>
                        <a:t>flexibility, efficiency, integration guarantees, sustainability, safety and protection, social benefits, automation facilitates, connectivity, accessibility, user experience</a:t>
                      </a:r>
                      <a:endParaRPr lang="en-GB" sz="900" b="1" kern="100" noProof="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19" marR="62819" marT="8725" marB="0"/>
                </a:tc>
                <a:extLst>
                  <a:ext uri="{0D108BD9-81ED-4DB2-BD59-A6C34878D82A}">
                    <a16:rowId xmlns:a16="http://schemas.microsoft.com/office/drawing/2014/main" val="751116429"/>
                  </a:ext>
                </a:extLst>
              </a:tr>
              <a:tr h="16565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900" b="0" kern="100" noProof="0" dirty="0" err="1">
                          <a:effectLst/>
                        </a:rPr>
                        <a:t>Alyavina</a:t>
                      </a:r>
                      <a:r>
                        <a:rPr lang="en-GB" sz="900" b="0" kern="100" noProof="0" dirty="0">
                          <a:effectLst/>
                        </a:rPr>
                        <a:t> et al., 2020</a:t>
                      </a:r>
                      <a:endParaRPr lang="en-GB" sz="900" b="0" kern="100" noProof="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19" marR="62819" marT="87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00" noProof="0" dirty="0">
                          <a:effectLst/>
                        </a:rPr>
                        <a:t>car dependence, trust, human element externalities, </a:t>
                      </a:r>
                      <a:r>
                        <a:rPr lang="en-GB" sz="900" b="0" kern="100" noProof="0" dirty="0">
                          <a:effectLst/>
                        </a:rPr>
                        <a:t>value, cost</a:t>
                      </a:r>
                      <a:endParaRPr lang="en-GB" sz="900" b="0" kern="100" noProof="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19" marR="62819" marT="8725" marB="0"/>
                </a:tc>
                <a:extLst>
                  <a:ext uri="{0D108BD9-81ED-4DB2-BD59-A6C34878D82A}">
                    <a16:rowId xmlns:a16="http://schemas.microsoft.com/office/drawing/2014/main" val="777316286"/>
                  </a:ext>
                </a:extLst>
              </a:tr>
              <a:tr h="279287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900" b="0" kern="100" noProof="0" dirty="0" err="1">
                          <a:effectLst/>
                        </a:rPr>
                        <a:t>Fioreze</a:t>
                      </a:r>
                      <a:r>
                        <a:rPr lang="en-GB" sz="900" b="0" kern="100" noProof="0" dirty="0">
                          <a:effectLst/>
                        </a:rPr>
                        <a:t> et al., 2019</a:t>
                      </a:r>
                      <a:endParaRPr lang="en-GB" sz="900" b="0" kern="100" noProof="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19" marR="62819" marT="87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1" kern="100" noProof="0" dirty="0">
                          <a:effectLst/>
                        </a:rPr>
                        <a:t>travel costs, comfort, travel time, environment, flexibility, healthiness</a:t>
                      </a:r>
                      <a:endParaRPr lang="en-GB" sz="900" b="1" kern="100" noProof="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19" marR="62819" marT="8725" marB="0"/>
                </a:tc>
                <a:extLst>
                  <a:ext uri="{0D108BD9-81ED-4DB2-BD59-A6C34878D82A}">
                    <a16:rowId xmlns:a16="http://schemas.microsoft.com/office/drawing/2014/main" val="2780581692"/>
                  </a:ext>
                </a:extLst>
              </a:tr>
              <a:tr h="42206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900" b="0" kern="100" noProof="0" dirty="0" err="1">
                          <a:effectLst/>
                        </a:rPr>
                        <a:t>Schikofskya</a:t>
                      </a:r>
                      <a:r>
                        <a:rPr lang="en-GB" sz="900" b="0" kern="100" noProof="0" dirty="0">
                          <a:effectLst/>
                        </a:rPr>
                        <a:t> et al., 2020</a:t>
                      </a:r>
                      <a:endParaRPr lang="en-GB" sz="900" b="0" kern="100" noProof="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19" marR="62819" marT="87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kern="100" noProof="0" dirty="0">
                          <a:effectLst/>
                        </a:rPr>
                        <a:t>perceived ease of use, perceived usefulness, </a:t>
                      </a:r>
                      <a:r>
                        <a:rPr lang="en-GB" sz="900" b="0" kern="100" noProof="0" dirty="0">
                          <a:effectLst/>
                        </a:rPr>
                        <a:t>hedonic motive</a:t>
                      </a:r>
                      <a:r>
                        <a:rPr lang="en-GB" sz="900" b="1" kern="100" noProof="0" dirty="0">
                          <a:effectLst/>
                        </a:rPr>
                        <a:t>s, habit related motives, autonomy, competence, relatedness</a:t>
                      </a:r>
                      <a:r>
                        <a:rPr lang="en-GB" sz="900" kern="100" noProof="0" dirty="0">
                          <a:effectLst/>
                        </a:rPr>
                        <a:t>, </a:t>
                      </a:r>
                      <a:r>
                        <a:rPr lang="en-GB" sz="900" kern="100" noProof="0" dirty="0" err="1">
                          <a:effectLst/>
                        </a:rPr>
                        <a:t>behavioral</a:t>
                      </a:r>
                      <a:r>
                        <a:rPr lang="en-GB" sz="900" kern="100" noProof="0" dirty="0">
                          <a:effectLst/>
                        </a:rPr>
                        <a:t> intention to use </a:t>
                      </a:r>
                      <a:r>
                        <a:rPr lang="en-GB" sz="900" kern="100" noProof="0" dirty="0" err="1">
                          <a:effectLst/>
                        </a:rPr>
                        <a:t>MaaS</a:t>
                      </a:r>
                      <a:endParaRPr lang="en-GB" sz="900" kern="100" noProof="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19" marR="62819" marT="8725" marB="0"/>
                </a:tc>
                <a:extLst>
                  <a:ext uri="{0D108BD9-81ED-4DB2-BD59-A6C34878D82A}">
                    <a16:rowId xmlns:a16="http://schemas.microsoft.com/office/drawing/2014/main" val="662468812"/>
                  </a:ext>
                </a:extLst>
              </a:tr>
              <a:tr h="51221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900" b="0" kern="100" noProof="0" dirty="0" err="1">
                          <a:effectLst/>
                        </a:rPr>
                        <a:t>Kriswardhana</a:t>
                      </a:r>
                      <a:r>
                        <a:rPr lang="en-GB" sz="900" b="0" kern="100" noProof="0" dirty="0">
                          <a:effectLst/>
                        </a:rPr>
                        <a:t> &amp; </a:t>
                      </a:r>
                      <a:r>
                        <a:rPr lang="en-GB" sz="900" b="0" kern="100" noProof="0" dirty="0" err="1">
                          <a:effectLst/>
                        </a:rPr>
                        <a:t>Esztergár</a:t>
                      </a:r>
                      <a:r>
                        <a:rPr lang="en-GB" sz="900" b="0" kern="100" noProof="0" dirty="0">
                          <a:effectLst/>
                        </a:rPr>
                        <a:t>-Kiss, 2024</a:t>
                      </a:r>
                      <a:endParaRPr lang="en-GB" sz="900" b="0" kern="100" noProof="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19" marR="62819" marT="87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b="0" kern="0" noProof="0" dirty="0">
                          <a:effectLst/>
                        </a:rPr>
                        <a:t>performance expectancy, effort expectancy</a:t>
                      </a:r>
                      <a:r>
                        <a:rPr lang="en-GB" sz="900" b="1" kern="0" noProof="0" dirty="0">
                          <a:effectLst/>
                        </a:rPr>
                        <a:t>, </a:t>
                      </a:r>
                      <a:r>
                        <a:rPr lang="en-GB" sz="900" b="0" kern="0" noProof="0" dirty="0">
                          <a:effectLst/>
                        </a:rPr>
                        <a:t>social impact, </a:t>
                      </a:r>
                      <a:r>
                        <a:rPr lang="en-GB" sz="900" b="1" kern="0" noProof="0" dirty="0">
                          <a:effectLst/>
                        </a:rPr>
                        <a:t>facilitating conditions, perceived risk, technology readiness, environmental consciousness, and variety-seeking lifestyle</a:t>
                      </a:r>
                      <a:endParaRPr lang="en-GB" sz="900" b="1" kern="100" noProof="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19" marR="62819" marT="8725" marB="0"/>
                </a:tc>
                <a:extLst>
                  <a:ext uri="{0D108BD9-81ED-4DB2-BD59-A6C34878D82A}">
                    <a16:rowId xmlns:a16="http://schemas.microsoft.com/office/drawing/2014/main" val="1833731658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642A7112-F02D-D62E-CE64-A3437D34B0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6382" y="1679754"/>
            <a:ext cx="935729" cy="1589003"/>
          </a:xfrm>
          <a:prstGeom prst="rect">
            <a:avLst/>
          </a:prstGeom>
        </p:spPr>
      </p:pic>
      <p:sp>
        <p:nvSpPr>
          <p:cNvPr id="14" name="pole tekstowe 13">
            <a:extLst>
              <a:ext uri="{FF2B5EF4-FFF2-40B4-BE49-F238E27FC236}">
                <a16:creationId xmlns:a16="http://schemas.microsoft.com/office/drawing/2014/main" id="{F6BEFD78-0775-5441-21A5-D21E9E532DD4}"/>
              </a:ext>
            </a:extLst>
          </p:cNvPr>
          <p:cNvSpPr txBox="1"/>
          <p:nvPr/>
        </p:nvSpPr>
        <p:spPr>
          <a:xfrm>
            <a:off x="5244087" y="2722498"/>
            <a:ext cx="26557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latin typeface="+mj-lt"/>
              </a:rPr>
              <a:t>Fig. 2. Theoretical model of </a:t>
            </a:r>
            <a:r>
              <a:rPr lang="pl-PL" sz="1000" dirty="0" err="1">
                <a:latin typeface="+mj-lt"/>
              </a:rPr>
              <a:t>MaaS</a:t>
            </a:r>
            <a:r>
              <a:rPr lang="pl-PL" sz="1000" dirty="0">
                <a:latin typeface="+mj-lt"/>
              </a:rPr>
              <a:t> </a:t>
            </a:r>
            <a:r>
              <a:rPr lang="pl-PL" sz="1000" dirty="0" err="1">
                <a:latin typeface="+mj-lt"/>
              </a:rPr>
              <a:t>acceptance</a:t>
            </a:r>
            <a:endParaRPr lang="pl-PL" sz="1000" dirty="0">
              <a:latin typeface="+mj-lt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A186FB76-9C6D-F04E-9B33-0CD316A3A860}"/>
              </a:ext>
            </a:extLst>
          </p:cNvPr>
          <p:cNvSpPr txBox="1"/>
          <p:nvPr/>
        </p:nvSpPr>
        <p:spPr>
          <a:xfrm rot="16200000">
            <a:off x="4015440" y="2693684"/>
            <a:ext cx="16658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900" dirty="0">
                <a:latin typeface="+mj-lt"/>
              </a:rPr>
              <a:t>Fig. 1. </a:t>
            </a:r>
            <a:r>
              <a:rPr lang="pl-PL" sz="900" dirty="0" err="1">
                <a:latin typeface="+mj-lt"/>
              </a:rPr>
              <a:t>Graphic</a:t>
            </a:r>
            <a:r>
              <a:rPr lang="pl-PL" sz="900" dirty="0">
                <a:latin typeface="+mj-lt"/>
              </a:rPr>
              <a:t> of </a:t>
            </a:r>
            <a:r>
              <a:rPr lang="pl-PL" sz="900" dirty="0" err="1">
                <a:latin typeface="+mj-lt"/>
              </a:rPr>
              <a:t>MaaS</a:t>
            </a:r>
            <a:endParaRPr lang="pl-PL" sz="900" dirty="0">
              <a:latin typeface="+mj-lt"/>
            </a:endParaRP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2E65256E-D6D4-BD89-2E32-99C9A4A0A3C1}"/>
              </a:ext>
            </a:extLst>
          </p:cNvPr>
          <p:cNvSpPr txBox="1"/>
          <p:nvPr/>
        </p:nvSpPr>
        <p:spPr>
          <a:xfrm>
            <a:off x="5112619" y="3061908"/>
            <a:ext cx="3903028" cy="304698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  <a:latin typeface="+mj-lt"/>
              </a:rPr>
              <a:t>Conclusions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latin typeface="+mj-lt"/>
              </a:rPr>
              <a:t>Integration of transportation services in Polish cities reaches </a:t>
            </a:r>
            <a:r>
              <a:rPr lang="pl-PL" sz="1200" dirty="0">
                <a:latin typeface="+mj-lt"/>
              </a:rPr>
              <a:t>l</a:t>
            </a:r>
            <a:r>
              <a:rPr lang="en-US" sz="1200" dirty="0">
                <a:latin typeface="+mj-lt"/>
              </a:rPr>
              <a:t>ow level (no integration of services, integration of public means of transportation, integration of trip planning and payment of a single service)</a:t>
            </a:r>
            <a:r>
              <a:rPr lang="pl-PL" sz="1200" dirty="0">
                <a:latin typeface="+mj-lt"/>
              </a:rPr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latin typeface="+mj-lt"/>
              </a:rPr>
              <a:t>No research was found on the social acceptance of </a:t>
            </a:r>
            <a:r>
              <a:rPr lang="en-US" sz="1200" dirty="0" err="1">
                <a:latin typeface="+mj-lt"/>
              </a:rPr>
              <a:t>MaaS</a:t>
            </a:r>
            <a:r>
              <a:rPr lang="en-US" sz="1200" dirty="0">
                <a:latin typeface="+mj-lt"/>
              </a:rPr>
              <a:t> in Polish cities</a:t>
            </a:r>
            <a:r>
              <a:rPr lang="pl-PL" sz="1200" dirty="0">
                <a:latin typeface="+mj-lt"/>
              </a:rPr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pl-PL" sz="1200" dirty="0">
                <a:latin typeface="+mj-lt"/>
              </a:rPr>
              <a:t>T</a:t>
            </a:r>
            <a:r>
              <a:rPr lang="en-US" sz="1200" dirty="0">
                <a:latin typeface="+mj-lt"/>
              </a:rPr>
              <a:t>here are few studies in the literature on </a:t>
            </a:r>
            <a:r>
              <a:rPr lang="pl-PL" sz="1200" dirty="0" err="1">
                <a:latin typeface="+mj-lt"/>
              </a:rPr>
              <a:t>social</a:t>
            </a:r>
            <a:r>
              <a:rPr lang="en-US" sz="1200" dirty="0">
                <a:latin typeface="+mj-lt"/>
              </a:rPr>
              <a:t> acceptance of </a:t>
            </a:r>
            <a:r>
              <a:rPr lang="en-US" sz="1200" dirty="0" err="1">
                <a:latin typeface="+mj-lt"/>
              </a:rPr>
              <a:t>MaaS</a:t>
            </a:r>
            <a:r>
              <a:rPr lang="pl-PL" sz="1200" dirty="0">
                <a:latin typeface="+mj-lt"/>
              </a:rPr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dirty="0">
                <a:latin typeface="+mj-lt"/>
              </a:rPr>
              <a:t>Most of </a:t>
            </a:r>
            <a:r>
              <a:rPr lang="pl-PL" sz="1200" dirty="0" err="1">
                <a:latin typeface="+mj-lt"/>
              </a:rPr>
              <a:t>analysed</a:t>
            </a:r>
            <a:r>
              <a:rPr lang="pl-PL" sz="1200" dirty="0">
                <a:latin typeface="+mj-lt"/>
              </a:rPr>
              <a:t> </a:t>
            </a:r>
            <a:r>
              <a:rPr lang="en-GB" sz="1200" dirty="0">
                <a:latin typeface="+mj-lt"/>
              </a:rPr>
              <a:t>models are based on TAM (Davis, 1985</a:t>
            </a:r>
            <a:r>
              <a:rPr lang="pl-PL" sz="1200" dirty="0">
                <a:latin typeface="+mj-lt"/>
              </a:rPr>
              <a:t>)</a:t>
            </a:r>
            <a:r>
              <a:rPr lang="en-GB" sz="1200" dirty="0">
                <a:latin typeface="+mj-lt"/>
              </a:rPr>
              <a:t> or UTAUT (Venkatesh et al., 2008)</a:t>
            </a:r>
            <a:r>
              <a:rPr lang="pl-PL" sz="1200" dirty="0">
                <a:latin typeface="+mj-lt"/>
              </a:rPr>
              <a:t> </a:t>
            </a:r>
            <a:r>
              <a:rPr lang="en-GB" sz="1200" dirty="0" err="1">
                <a:latin typeface="+mj-lt"/>
              </a:rPr>
              <a:t>includ</a:t>
            </a:r>
            <a:r>
              <a:rPr lang="pl-PL" sz="1200" dirty="0" err="1">
                <a:latin typeface="+mj-lt"/>
              </a:rPr>
              <a:t>ing</a:t>
            </a:r>
            <a:r>
              <a:rPr lang="en-GB" sz="1200" dirty="0">
                <a:latin typeface="+mj-lt"/>
              </a:rPr>
              <a:t> factors like ease of use, usefulness, intention to use, cost, </a:t>
            </a:r>
            <a:r>
              <a:rPr lang="en-GB" sz="1200" b="0" kern="0" dirty="0">
                <a:effectLst/>
                <a:latin typeface="+mj-lt"/>
              </a:rPr>
              <a:t>effort</a:t>
            </a:r>
            <a:r>
              <a:rPr lang="en-GB" sz="1200" kern="0" dirty="0">
                <a:latin typeface="+mj-lt"/>
              </a:rPr>
              <a:t>, hedonic </a:t>
            </a:r>
            <a:r>
              <a:rPr lang="en-GB" sz="1200" b="0" kern="100" dirty="0">
                <a:effectLst/>
                <a:latin typeface="+mj-lt"/>
              </a:rPr>
              <a:t>motive</a:t>
            </a:r>
            <a:r>
              <a:rPr lang="en-GB" sz="1200" kern="100" dirty="0">
                <a:effectLst/>
                <a:latin typeface="+mj-lt"/>
              </a:rPr>
              <a:t>s</a:t>
            </a:r>
            <a:r>
              <a:rPr lang="en-GB" sz="1200" kern="100" dirty="0">
                <a:latin typeface="+mj-lt"/>
              </a:rPr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kern="100" dirty="0">
                <a:latin typeface="+mj-lt"/>
              </a:rPr>
              <a:t>The specificity of </a:t>
            </a:r>
            <a:r>
              <a:rPr lang="en-GB" sz="1200" kern="100" dirty="0" err="1">
                <a:latin typeface="+mj-lt"/>
              </a:rPr>
              <a:t>MaaS</a:t>
            </a:r>
            <a:r>
              <a:rPr lang="en-GB" sz="1200" kern="100" dirty="0">
                <a:latin typeface="+mj-lt"/>
              </a:rPr>
              <a:t> requires adding new factors like </a:t>
            </a:r>
            <a:r>
              <a:rPr lang="en-GB" sz="1200" kern="100" dirty="0">
                <a:effectLst/>
                <a:latin typeface="+mj-lt"/>
              </a:rPr>
              <a:t>privacy issues, enjoyment, personal innovation, technology consciousness, green values</a:t>
            </a:r>
            <a:r>
              <a:rPr lang="pl-PL" sz="1200" kern="100" dirty="0">
                <a:effectLst/>
                <a:latin typeface="+mj-lt"/>
              </a:rPr>
              <a:t>.</a:t>
            </a:r>
            <a:endParaRPr lang="pl-PL" sz="1200" dirty="0">
              <a:latin typeface="+mj-lt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8A19D1CE-0180-3600-10D1-EAD5739089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01142" y="754431"/>
            <a:ext cx="3339547" cy="1910186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49D80FBB-3069-53F8-BDF2-F940A4CC1E0F}"/>
              </a:ext>
            </a:extLst>
          </p:cNvPr>
          <p:cNvSpPr txBox="1"/>
          <p:nvPr/>
        </p:nvSpPr>
        <p:spPr>
          <a:xfrm>
            <a:off x="5112619" y="740094"/>
            <a:ext cx="3903028" cy="22680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3ED56A3B-3D57-B4F1-AD58-4453F5FFBCB7}"/>
              </a:ext>
            </a:extLst>
          </p:cNvPr>
          <p:cNvSpPr txBox="1"/>
          <p:nvPr/>
        </p:nvSpPr>
        <p:spPr>
          <a:xfrm>
            <a:off x="128353" y="3368464"/>
            <a:ext cx="49192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1"/>
                </a:solidFill>
                <a:latin typeface="+mj-lt"/>
              </a:rPr>
              <a:t>Literature review of </a:t>
            </a:r>
            <a:r>
              <a:rPr lang="en-GB" sz="1200" dirty="0" err="1">
                <a:solidFill>
                  <a:schemeClr val="accent1"/>
                </a:solidFill>
                <a:latin typeface="+mj-lt"/>
              </a:rPr>
              <a:t>MaaS</a:t>
            </a:r>
            <a:r>
              <a:rPr lang="en-GB" sz="1200" dirty="0">
                <a:solidFill>
                  <a:schemeClr val="accent1"/>
                </a:solidFill>
                <a:latin typeface="+mj-lt"/>
              </a:rPr>
              <a:t> acceptance models</a:t>
            </a:r>
          </a:p>
          <a:p>
            <a:endParaRPr lang="pl-PL" sz="1400" dirty="0"/>
          </a:p>
        </p:txBody>
      </p:sp>
      <p:pic>
        <p:nvPicPr>
          <p:cNvPr id="26" name="Obraz 25" descr="Obraz zawierający tekst, zrzut ekranu, Czcionka, Jaskrawoniebieski&#10;&#10;Opis wygenerowany automatycznie">
            <a:extLst>
              <a:ext uri="{FF2B5EF4-FFF2-40B4-BE49-F238E27FC236}">
                <a16:creationId xmlns:a16="http://schemas.microsoft.com/office/drawing/2014/main" id="{E7D6972F-AB28-E291-2790-F8F340334A3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293" y="6481371"/>
            <a:ext cx="2208701" cy="295924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pole tekstowe 26">
            <a:extLst>
              <a:ext uri="{FF2B5EF4-FFF2-40B4-BE49-F238E27FC236}">
                <a16:creationId xmlns:a16="http://schemas.microsoft.com/office/drawing/2014/main" id="{7FBD49A9-B37C-C69D-480D-5417343C598E}"/>
              </a:ext>
            </a:extLst>
          </p:cNvPr>
          <p:cNvSpPr txBox="1"/>
          <p:nvPr/>
        </p:nvSpPr>
        <p:spPr>
          <a:xfrm>
            <a:off x="112462" y="3396343"/>
            <a:ext cx="4912408" cy="338095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418730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</TotalTime>
  <Words>563</Words>
  <Application>Microsoft Office PowerPoint</Application>
  <PresentationFormat>Pokaz na ekranie (4:3)</PresentationFormat>
  <Paragraphs>43</Paragraphs>
  <Slides>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Wingdings</vt:lpstr>
      <vt:lpstr>Motyw pakietu Office</vt:lpstr>
      <vt:lpstr>Prezentacja programu PowerPoint</vt:lpstr>
      <vt:lpstr>Assumptions of the theoretical model of social acceptance of Moblity-as-a-service</vt:lpstr>
      <vt:lpstr>Purpose: presentation of the results of the literature review on technology acceptance models regarding Mobility-as –a service and elaboration of theoretical model Research method: a literature review of acceptance models for Mobility-as –a service.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Magdalena Muradin</dc:creator>
  <cp:lastModifiedBy>Aleksandra Gulc</cp:lastModifiedBy>
  <cp:revision>13</cp:revision>
  <dcterms:created xsi:type="dcterms:W3CDTF">2024-09-12T16:00:15Z</dcterms:created>
  <dcterms:modified xsi:type="dcterms:W3CDTF">2024-10-14T18:01:21Z</dcterms:modified>
</cp:coreProperties>
</file>