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NaOCl!$D$384</c:f>
              <c:strCache>
                <c:ptCount val="1"/>
                <c:pt idx="0">
                  <c:v>Wskaźnik Cp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NaOCl!$E$382:$H$383</c:f>
              <c:multiLvlStrCache>
                <c:ptCount val="4"/>
                <c:lvl>
                  <c:pt idx="0">
                    <c:v>Raba 1 </c:v>
                  </c:pt>
                  <c:pt idx="1">
                    <c:v>Raba 2 </c:v>
                  </c:pt>
                  <c:pt idx="2">
                    <c:v>Raba 1 </c:v>
                  </c:pt>
                  <c:pt idx="3">
                    <c:v>Raba 2 </c:v>
                  </c:pt>
                </c:lvl>
                <c:lvl>
                  <c:pt idx="0">
                    <c:v>2012 rok (stara technologia)</c:v>
                  </c:pt>
                  <c:pt idx="2">
                    <c:v>2017 rok (nowa technologia)</c:v>
                  </c:pt>
                </c:lvl>
              </c:multiLvlStrCache>
            </c:multiLvlStrRef>
          </c:cat>
          <c:val>
            <c:numRef>
              <c:f>NaOCl!$E$384:$H$384</c:f>
              <c:numCache>
                <c:formatCode>General</c:formatCode>
                <c:ptCount val="4"/>
                <c:pt idx="0" formatCode="0.00">
                  <c:v>1</c:v>
                </c:pt>
                <c:pt idx="1">
                  <c:v>1.2629999999999999</c:v>
                </c:pt>
                <c:pt idx="2" formatCode="0.000">
                  <c:v>0.52200000000000002</c:v>
                </c:pt>
                <c:pt idx="3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6-496D-816E-9DB78E2178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787872"/>
        <c:axId val="156790368"/>
      </c:barChart>
      <c:catAx>
        <c:axId val="1567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790368"/>
        <c:crosses val="autoZero"/>
        <c:auto val="1"/>
        <c:lblAlgn val="ctr"/>
        <c:lblOffset val="100"/>
        <c:noMultiLvlLbl val="0"/>
      </c:catAx>
      <c:valAx>
        <c:axId val="15679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7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50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2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0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13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27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5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6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3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3A0D-CBA7-42CF-9081-12D8A850B1A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0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1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F25DF2E-04C3-DA7C-94D1-2D2682C9AF9E}"/>
              </a:ext>
            </a:extLst>
          </p:cNvPr>
          <p:cNvSpPr txBox="1">
            <a:spLocks/>
          </p:cNvSpPr>
          <p:nvPr/>
        </p:nvSpPr>
        <p:spPr>
          <a:xfrm>
            <a:off x="2837068" y="1064127"/>
            <a:ext cx="4623502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0" spc="-50" dirty="0">
                <a:solidFill>
                  <a:sysClr val="windowText" lastClr="000000"/>
                </a:solidFill>
              </a:rPr>
              <a:t>Artur Jachimowski, Marcin Paprocki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ea typeface="+mj-ea"/>
              </a:rPr>
              <a:t>Katedra Technologii i Ekologii Wyrobów</a:t>
            </a:r>
            <a:r>
              <a:rPr lang="pl-PL" sz="1500" kern="0" spc="-50" dirty="0">
                <a:solidFill>
                  <a:sysClr val="windowText" lastClr="000000"/>
                </a:solidFill>
              </a:rPr>
              <a:t>, UEK</a:t>
            </a:r>
            <a:endParaRPr kumimoji="0" lang="pl-PL" sz="1500" b="0" i="0" u="none" strike="noStrike" kern="0" cap="none" spc="-3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ea typeface="+mj-ea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D3EEC5B-9A6F-EE5B-49D2-0090FF23C1E0}"/>
              </a:ext>
            </a:extLst>
          </p:cNvPr>
          <p:cNvSpPr txBox="1"/>
          <p:nvPr/>
        </p:nvSpPr>
        <p:spPr>
          <a:xfrm>
            <a:off x="71328" y="2926090"/>
            <a:ext cx="4719036" cy="373435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lang="pl-PL" sz="1200" b="1" dirty="0">
                <a:latin typeface="Carlito"/>
                <a:cs typeface="Carlito"/>
              </a:rPr>
              <a:t>Przedmiot badań:</a:t>
            </a:r>
            <a:r>
              <a:rPr lang="pl-PL" sz="1200" dirty="0">
                <a:latin typeface="Carlito"/>
                <a:cs typeface="Carlito"/>
              </a:rPr>
              <a:t> </a:t>
            </a:r>
            <a:r>
              <a:rPr lang="pl-PL" sz="1200" dirty="0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pl-PL" sz="12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oda poddawana dezynfekcji w zakładzie uzdatniania wody (ZUW) Raba Wodociągów Miasta Krakowa. Analizy dotyczyły oznaczeń chloru wolnego w dwóch scenariuszach funkcjonowania zakładu: (1) historycznym, w którym dezynfektantem był chlor gazowy oraz (2) bieżącym, w którym tę rolę spełnia układ dwustopniowy z promieniowaniem UV i podchlorynem sodu elektrolitycznie generowanym z soli kuchenne</a:t>
            </a:r>
            <a:endParaRPr lang="pl-PL" sz="1200" b="1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rlito"/>
                <a:cs typeface="Carlito"/>
              </a:rPr>
              <a:t>Cel</a:t>
            </a:r>
            <a:r>
              <a:rPr sz="1200" b="1" spc="-45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badania:</a:t>
            </a:r>
            <a:r>
              <a:rPr sz="1200" b="1" spc="-60" dirty="0">
                <a:latin typeface="Carlito"/>
                <a:cs typeface="Carlito"/>
              </a:rPr>
              <a:t> </a:t>
            </a:r>
            <a:r>
              <a:rPr lang="pl-PL" sz="1200" spc="-60" dirty="0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orównanie efektywność procesu dezynfekcji wody pitnej dla różnych technologii przy użyciu wybranych narzędzi metody </a:t>
            </a:r>
            <a:r>
              <a:rPr lang="pl-PL" sz="1200" dirty="0" err="1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Six</a:t>
            </a:r>
            <a:r>
              <a:rPr lang="pl-PL" sz="12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 Sigma (notacji BPMN i wskaźników zdolności procesu).</a:t>
            </a: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lang="pl-PL" sz="1200" b="1" dirty="0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Metodyka badań: </a:t>
            </a:r>
            <a:r>
              <a:rPr lang="pl-PL" sz="1200" dirty="0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Opisano technologię uzdatniania wody pitnej w badanym zakładzie, przedstawiając ją w formie modeli BPMN. Porównano etapy uzdatniania, zwracając szczególną uwagę na proces dezynfekcji w dwóch scenariuszach. Efektywność dezynfekcji w ZUW Raba określono za pomocą wskaźników zdolności potencjalnej (</a:t>
            </a:r>
            <a:r>
              <a:rPr lang="pl-PL" sz="1200" dirty="0" err="1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Cp</a:t>
            </a:r>
            <a:r>
              <a:rPr lang="pl-PL" sz="1200" dirty="0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) i rzeczywistej (</a:t>
            </a:r>
            <a:r>
              <a:rPr lang="pl-PL" sz="1200" dirty="0" err="1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Cpk</a:t>
            </a:r>
            <a:r>
              <a:rPr lang="pl-PL" sz="1200" dirty="0"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lang="pl-PL" sz="1200" b="1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Wyniki badań:</a:t>
            </a:r>
            <a:r>
              <a:rPr lang="pl-PL" sz="12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 Powyższe działania mogą wspomóc identyfikację najlepszych praktyk i rozwiązań w celu usprawnienia procesów dezynfekcji wody, na przykład w ramach procedur DMAIC lub </a:t>
            </a:r>
            <a:r>
              <a:rPr lang="pl-PL" sz="1200" dirty="0" err="1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DfSS</a:t>
            </a:r>
            <a:r>
              <a:rPr lang="pl-PL" sz="12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 (metodyk </a:t>
            </a:r>
            <a:r>
              <a:rPr lang="pl-PL" sz="1200" dirty="0" err="1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Six</a:t>
            </a:r>
            <a:r>
              <a:rPr lang="pl-PL" sz="12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 Sigma).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sz="1200" dirty="0">
              <a:latin typeface="Carlito"/>
              <a:cs typeface="Carlito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05828DA-4B94-D489-9C65-4E86C6EF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40" y="1612996"/>
            <a:ext cx="4063944" cy="2897442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FDE9FD94-9878-89FE-55CB-9A201FDAE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337557"/>
              </p:ext>
            </p:extLst>
          </p:nvPr>
        </p:nvGraphicFramePr>
        <p:xfrm>
          <a:off x="5027715" y="4250565"/>
          <a:ext cx="4025969" cy="195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9C00A92-0CEB-DE71-60CB-D71EE3D50601}"/>
              </a:ext>
            </a:extLst>
          </p:cNvPr>
          <p:cNvSpPr txBox="1"/>
          <p:nvPr/>
        </p:nvSpPr>
        <p:spPr>
          <a:xfrm>
            <a:off x="211926" y="1669143"/>
            <a:ext cx="4578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pl-PL" sz="2000" b="1" dirty="0">
                <a:solidFill>
                  <a:srgbClr val="345A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Zarządzanie Jakością Wody Pitnej w Procesie Dezynfekcji z Wykorzystaniem Metody </a:t>
            </a:r>
            <a:r>
              <a:rPr lang="pl-PL" sz="2000" b="1" dirty="0" err="1">
                <a:solidFill>
                  <a:srgbClr val="345A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2000" b="1" dirty="0">
                <a:solidFill>
                  <a:srgbClr val="345A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Sigma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6EE4CF0-DCA9-8766-4EB8-17E838949416}"/>
              </a:ext>
            </a:extLst>
          </p:cNvPr>
          <p:cNvSpPr txBox="1"/>
          <p:nvPr/>
        </p:nvSpPr>
        <p:spPr>
          <a:xfrm>
            <a:off x="4989741" y="3973566"/>
            <a:ext cx="4063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rlito"/>
              </a:rPr>
              <a:t>Rys. 1. Modelowanie procesu technologicznego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E682B40-247F-9F5B-321F-A4CE03471B16}"/>
              </a:ext>
            </a:extLst>
          </p:cNvPr>
          <p:cNvSpPr txBox="1"/>
          <p:nvPr/>
        </p:nvSpPr>
        <p:spPr>
          <a:xfrm>
            <a:off x="4790364" y="6202195"/>
            <a:ext cx="42823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Carlito"/>
                <a:ea typeface="Cambria" panose="02040503050406030204" pitchFamily="18" charset="0"/>
                <a:cs typeface="Times New Roman" panose="02020603050405020304" pitchFamily="18" charset="0"/>
              </a:rPr>
              <a:t>Rys. 1. Wyniki poziomu efektywności procesu dezynfekcji wody pitnej</a:t>
            </a:r>
            <a:endParaRPr lang="pl-PL" sz="1100" dirty="0"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39915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219</Words>
  <Application>Microsoft Office PowerPoint</Application>
  <PresentationFormat>Pokaz na ekranie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Carlito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Muradin</dc:creator>
  <cp:lastModifiedBy>Artur Jachimowski</cp:lastModifiedBy>
  <cp:revision>5</cp:revision>
  <dcterms:created xsi:type="dcterms:W3CDTF">2024-09-12T16:00:15Z</dcterms:created>
  <dcterms:modified xsi:type="dcterms:W3CDTF">2024-10-14T07:47:47Z</dcterms:modified>
</cp:coreProperties>
</file>