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F6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8D230F3-CF80-4859-8CE7-A43EE81993B5}" styleName="Styl jasny 1 — Ak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125" d="100"/>
          <a:sy n="125" d="100"/>
        </p:scale>
        <p:origin x="1092" y="-4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Arkusz_programu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05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050" b="1" dirty="0"/>
              <a:t>Czy znane Ci jest pojęcie </a:t>
            </a:r>
            <a:r>
              <a:rPr lang="pl-PL" sz="1050" b="1" dirty="0" smtClean="0"/>
              <a:t/>
            </a:r>
            <a:br>
              <a:rPr lang="pl-PL" sz="1050" b="1" dirty="0" smtClean="0"/>
            </a:br>
            <a:r>
              <a:rPr lang="pl-PL" sz="1050" b="1" dirty="0" smtClean="0"/>
              <a:t>Green </a:t>
            </a:r>
            <a:r>
              <a:rPr lang="pl-PL" sz="1050" b="1" dirty="0"/>
              <a:t>Lean?</a:t>
            </a:r>
          </a:p>
        </c:rich>
      </c:tx>
      <c:layout>
        <c:manualLayout>
          <c:xMode val="edge"/>
          <c:yMode val="edge"/>
          <c:x val="0.29493970596332797"/>
          <c:y val="6.501931528558975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05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34197394906056322"/>
          <c:y val="0.39029315622996646"/>
          <c:w val="0.32879154965769142"/>
          <c:h val="0.6525641733973423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39CD-4980-8B33-FD328A71E6FE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39CD-4980-8B33-FD328A71E6F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Arkusz1!$C$48:$C$49</c:f>
              <c:strCache>
                <c:ptCount val="2"/>
                <c:pt idx="0">
                  <c:v>tak</c:v>
                </c:pt>
                <c:pt idx="1">
                  <c:v>nie</c:v>
                </c:pt>
              </c:strCache>
            </c:strRef>
          </c:cat>
          <c:val>
            <c:numRef>
              <c:f>Arkusz1!$D$48:$D$49</c:f>
              <c:numCache>
                <c:formatCode>General</c:formatCode>
                <c:ptCount val="2"/>
                <c:pt idx="0">
                  <c:v>11</c:v>
                </c:pt>
                <c:pt idx="1">
                  <c:v>33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9CD-4980-8B33-FD328A71E6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67296863241745131"/>
          <c:y val="0.36134180822689627"/>
          <c:w val="0.13580321690557912"/>
          <c:h val="0.29938721152404191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40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pl-PL" sz="1050" b="1" dirty="0"/>
              <a:t>Jak oceniasz ogólny poziom świadomości </a:t>
            </a:r>
            <a:r>
              <a:rPr lang="pl-PL" sz="1050" b="1" dirty="0" smtClean="0"/>
              <a:t/>
            </a:r>
            <a:br>
              <a:rPr lang="pl-PL" sz="1050" b="1" dirty="0" smtClean="0"/>
            </a:br>
            <a:r>
              <a:rPr lang="pl-PL" sz="1050" b="1" dirty="0" smtClean="0"/>
              <a:t>marnotrawstwa </a:t>
            </a:r>
            <a:r>
              <a:rPr lang="pl-PL" sz="1050" b="1" dirty="0"/>
              <a:t>środowiskowego wśród </a:t>
            </a:r>
            <a:r>
              <a:rPr lang="pl-PL" sz="1050" b="1" dirty="0" smtClean="0"/>
              <a:t/>
            </a:r>
            <a:br>
              <a:rPr lang="pl-PL" sz="1050" b="1" dirty="0" smtClean="0"/>
            </a:br>
            <a:r>
              <a:rPr lang="pl-PL" sz="1050" b="1" dirty="0" smtClean="0"/>
              <a:t>pracowników </a:t>
            </a:r>
            <a:r>
              <a:rPr lang="pl-PL" sz="1050" b="1" dirty="0"/>
              <a:t>firmy?</a:t>
            </a:r>
          </a:p>
        </c:rich>
      </c:tx>
      <c:layout>
        <c:manualLayout>
          <c:xMode val="edge"/>
          <c:yMode val="edge"/>
          <c:x val="0.35256497315859742"/>
          <c:y val="2.314814814814814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40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title>
    <c:autoTitleDeleted val="0"/>
    <c:plotArea>
      <c:layout>
        <c:manualLayout>
          <c:layoutTarget val="inner"/>
          <c:xMode val="edge"/>
          <c:yMode val="edge"/>
          <c:x val="0.3771767423867643"/>
          <c:y val="0.27540026246719163"/>
          <c:w val="0.26710443803678519"/>
          <c:h val="0.39718503937007882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6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F0FE-4721-A2DF-778F6815DC4B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F0FE-4721-A2DF-778F6815DC4B}"/>
              </c:ext>
            </c:extLst>
          </c:dPt>
          <c:dPt>
            <c:idx val="2"/>
            <c:bubble3D val="0"/>
            <c:spPr>
              <a:solidFill>
                <a:schemeClr val="accent6">
                  <a:lumMod val="20000"/>
                  <a:lumOff val="8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F0FE-4721-A2DF-778F6815DC4B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F0FE-4721-A2DF-778F6815DC4B}"/>
              </c:ext>
            </c:extLst>
          </c:dPt>
          <c:dPt>
            <c:idx val="4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F0FE-4721-A2DF-778F6815DC4B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l-PL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Arkusz1!$C$6:$C$10</c:f>
              <c:strCache>
                <c:ptCount val="5"/>
                <c:pt idx="0">
                  <c:v>bardzo wysoki</c:v>
                </c:pt>
                <c:pt idx="1">
                  <c:v>wysoki</c:v>
                </c:pt>
                <c:pt idx="2">
                  <c:v>średni</c:v>
                </c:pt>
                <c:pt idx="3">
                  <c:v>niski</c:v>
                </c:pt>
                <c:pt idx="4">
                  <c:v>bardzo niski</c:v>
                </c:pt>
              </c:strCache>
            </c:strRef>
          </c:cat>
          <c:val>
            <c:numRef>
              <c:f>Arkusz1!$D$6:$D$10</c:f>
              <c:numCache>
                <c:formatCode>General</c:formatCode>
                <c:ptCount val="5"/>
                <c:pt idx="0">
                  <c:v>1</c:v>
                </c:pt>
                <c:pt idx="1">
                  <c:v>14</c:v>
                </c:pt>
                <c:pt idx="2">
                  <c:v>25</c:v>
                </c:pt>
                <c:pt idx="3">
                  <c:v>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F0FE-4721-A2DF-778F6815DC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58535781754318184"/>
          <c:y val="0.29224482356372122"/>
          <c:w val="0.3741680243854964"/>
          <c:h val="0.2262736949547972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l-P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pl-P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725062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74253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3614032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74137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628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7277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345522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716553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514031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217095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Edytuj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03477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vmlDrawing" Target="../drawings/vmlDrawing1.v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/>
          <p:cNvGraphicFramePr>
            <a:graphicFrameLocks noChangeAspect="1"/>
          </p:cNvGraphicFramePr>
          <p:nvPr userDrawn="1">
            <p:custDataLst>
              <p:tags r:id="rId14"/>
            </p:custDataLst>
            <p:extLst>
              <p:ext uri="{D42A27DB-BD31-4B8C-83A1-F6EECF244321}">
                <p14:modId xmlns:p14="http://schemas.microsoft.com/office/powerpoint/2010/main" val="23497684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think-cell Slide" r:id="rId15" imgW="592" imgH="595" progId="TCLayout.ActiveDocument.1">
                  <p:embed/>
                </p:oleObj>
              </mc:Choice>
              <mc:Fallback>
                <p:oleObj name="think-cell Slide" r:id="rId15" imgW="592" imgH="59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Edytuj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73A0D-CBA7-42CF-9081-12D8A850B1A1}" type="datetimeFigureOut">
              <a:rPr lang="pl-PL" smtClean="0"/>
              <a:t>14.10.2024</a:t>
            </a:fld>
            <a:endParaRPr lang="pl-P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3F283-5FE2-4577-855E-004401B14A9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949054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chart" Target="../charts/chart2.xml"/><Relationship Id="rId3" Type="http://schemas.openxmlformats.org/officeDocument/2006/relationships/slideLayout" Target="../slideLayouts/slideLayout1.xml"/><Relationship Id="rId7" Type="http://schemas.openxmlformats.org/officeDocument/2006/relationships/chart" Target="../charts/chart1.xml"/><Relationship Id="rId2" Type="http://schemas.openxmlformats.org/officeDocument/2006/relationships/tags" Target="../tags/tag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4216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/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4748272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think-cell Slide" r:id="rId5" imgW="592" imgH="595" progId="TCLayout.ActiveDocument.1">
                  <p:embed/>
                </p:oleObj>
              </mc:Choice>
              <mc:Fallback>
                <p:oleObj name="think-cell Slide" r:id="rId5" imgW="592" imgH="595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Prostokąt 5"/>
          <p:cNvSpPr/>
          <p:nvPr/>
        </p:nvSpPr>
        <p:spPr>
          <a:xfrm>
            <a:off x="2754486" y="1177126"/>
            <a:ext cx="8376250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14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Aleksandra Kamińska-Witkowska </a:t>
            </a:r>
            <a:r>
              <a:rPr lang="pl-PL" sz="14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Uniwersytet Ekonomiczny w Poznaniu</a:t>
            </a:r>
            <a:r>
              <a:rPr lang="en-US" sz="1400" i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  <a:endParaRPr lang="pl-PL" sz="1400" i="1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pl-PL" sz="1200" dirty="0" smtClean="0">
                <a:solidFill>
                  <a:srgbClr val="0462C1"/>
                </a:solidFill>
                <a:latin typeface="Calibri" panose="020F0502020204030204" pitchFamily="34" charset="0"/>
              </a:rPr>
              <a:t>aleksandra.kaminska-witkowska@ue.poznan.pl</a:t>
            </a:r>
            <a:endParaRPr lang="en-US" sz="1200" dirty="0">
              <a:solidFill>
                <a:srgbClr val="0462C1"/>
              </a:solidFill>
              <a:latin typeface="Calibri" panose="020F0502020204030204" pitchFamily="34" charset="0"/>
            </a:endParaRPr>
          </a:p>
        </p:txBody>
      </p:sp>
      <p:sp>
        <p:nvSpPr>
          <p:cNvPr id="9" name="Prostokąt 8"/>
          <p:cNvSpPr/>
          <p:nvPr/>
        </p:nvSpPr>
        <p:spPr>
          <a:xfrm>
            <a:off x="284668" y="2796679"/>
            <a:ext cx="859191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200" dirty="0" smtClean="0"/>
              <a:t>W publikacji dokonano analizy na podstawie badań przeprowadzonych w formie ankiety audytoryjnej wśród 44 konsultantów środowiskowych zatrudnionych w jednej z największych firm produkcyjnych w Polsce. W firmie </a:t>
            </a:r>
            <a:r>
              <a:rPr lang="pl-PL" sz="1200" dirty="0"/>
              <a:t>od lat </a:t>
            </a:r>
            <a:r>
              <a:rPr lang="pl-PL" sz="1200" dirty="0" smtClean="0"/>
              <a:t>funkcjonuje </a:t>
            </a:r>
            <a:r>
              <a:rPr lang="pl-PL" sz="1200" dirty="0"/>
              <a:t>zintegrowany system </a:t>
            </a:r>
            <a:r>
              <a:rPr lang="pl-PL" sz="1200" dirty="0" smtClean="0"/>
              <a:t>zarządzania środowiskowego </a:t>
            </a:r>
            <a:r>
              <a:rPr lang="pl-PL" sz="1200" dirty="0"/>
              <a:t>i energią oparty o wymagania normy ISO 14001 oraz ISO </a:t>
            </a:r>
            <a:r>
              <a:rPr lang="pl-PL" sz="1200" dirty="0" smtClean="0"/>
              <a:t>50001.</a:t>
            </a:r>
          </a:p>
        </p:txBody>
      </p:sp>
      <p:sp>
        <p:nvSpPr>
          <p:cNvPr id="10" name="Prostokąt 9"/>
          <p:cNvSpPr/>
          <p:nvPr/>
        </p:nvSpPr>
        <p:spPr>
          <a:xfrm>
            <a:off x="284670" y="5370820"/>
            <a:ext cx="8591911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200" dirty="0" smtClean="0"/>
              <a:t>Wyniki analizy wskazują na wysoki poziom świadomości marnotrawstw środowiskowych w organizacji oraz przekonanie respondentów o konieczności angażowania wszystkich pracowników w działania związane z ich zwalczaniem. Rezultaty badań są cennym źródłem </a:t>
            </a:r>
            <a:r>
              <a:rPr lang="pl-PL" sz="1200" dirty="0"/>
              <a:t>inspiracji </a:t>
            </a:r>
            <a:r>
              <a:rPr lang="pl-PL" sz="1200" dirty="0" smtClean="0"/>
              <a:t>w </a:t>
            </a:r>
            <a:r>
              <a:rPr lang="pl-PL" sz="1200" dirty="0"/>
              <a:t>zakresie </a:t>
            </a:r>
            <a:r>
              <a:rPr lang="pl-PL" sz="1200" dirty="0" smtClean="0"/>
              <a:t>praktyk, </a:t>
            </a:r>
            <a:r>
              <a:rPr lang="pl-PL" sz="1200" dirty="0"/>
              <a:t>które mogą być zaadoptowane również w innych </a:t>
            </a:r>
            <a:r>
              <a:rPr lang="pl-PL" sz="1200" dirty="0" smtClean="0"/>
              <a:t>organizacjach w podziale na 3 kategorie: rozwiązania infrastrukturalne, działania organizacyjne </a:t>
            </a:r>
            <a:r>
              <a:rPr lang="pl-PL" sz="1200" dirty="0"/>
              <a:t>oraz </a:t>
            </a:r>
            <a:r>
              <a:rPr lang="pl-PL" sz="1200" dirty="0" smtClean="0"/>
              <a:t>akcje komunikacyjne. </a:t>
            </a:r>
            <a:r>
              <a:rPr lang="pl-PL" sz="1200" dirty="0"/>
              <a:t>Co więcej, artykuł udowadnia, że nawet w doświadczonej </a:t>
            </a:r>
            <a:r>
              <a:rPr lang="pl-PL" sz="1200" dirty="0" smtClean="0"/>
              <a:t>i </a:t>
            </a:r>
            <a:r>
              <a:rPr lang="pl-PL" sz="1200" dirty="0"/>
              <a:t>dojrzałej organizacji w zakresie zarządzania środowiskiem i energią, pozornie popularna koncepcja Green Lean może nie być powszechnie </a:t>
            </a:r>
            <a:r>
              <a:rPr lang="pl-PL" sz="1200" dirty="0" smtClean="0"/>
              <a:t>znana.</a:t>
            </a:r>
          </a:p>
        </p:txBody>
      </p:sp>
      <p:sp>
        <p:nvSpPr>
          <p:cNvPr id="14" name="Prostokąt 13"/>
          <p:cNvSpPr/>
          <p:nvPr/>
        </p:nvSpPr>
        <p:spPr>
          <a:xfrm>
            <a:off x="284669" y="2362911"/>
            <a:ext cx="85919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pl-PL" sz="1200" dirty="0" smtClean="0"/>
              <a:t>Cel opracowania: ocena </a:t>
            </a:r>
            <a:r>
              <a:rPr lang="pl-PL" sz="1200" dirty="0"/>
              <a:t>poziomu świadomości występowania marnotrawstw środowiskowych w firmie X z perspektywy pracujących w niej konsultantów środowiskowych oraz jej przełożenia na konkretne </a:t>
            </a:r>
            <a:r>
              <a:rPr lang="pl-PL" sz="1200" dirty="0" smtClean="0"/>
              <a:t>działania</a:t>
            </a:r>
            <a:r>
              <a:rPr lang="pl-PL" sz="1200" dirty="0"/>
              <a:t> </a:t>
            </a:r>
            <a:r>
              <a:rPr lang="pl-PL" sz="1200" dirty="0" smtClean="0"/>
              <a:t>przeciwko tym marnotrawstwom.</a:t>
            </a:r>
            <a:endParaRPr lang="pl-PL" sz="1200" dirty="0"/>
          </a:p>
        </p:txBody>
      </p:sp>
      <p:graphicFrame>
        <p:nvGraphicFramePr>
          <p:cNvPr id="17" name="Wykres 1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92276878"/>
              </p:ext>
            </p:extLst>
          </p:nvPr>
        </p:nvGraphicFramePr>
        <p:xfrm>
          <a:off x="5607601" y="3402491"/>
          <a:ext cx="3268980" cy="19857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  <p:sp>
        <p:nvSpPr>
          <p:cNvPr id="18" name="Prostokąt 17"/>
          <p:cNvSpPr/>
          <p:nvPr/>
        </p:nvSpPr>
        <p:spPr>
          <a:xfrm>
            <a:off x="284670" y="1716580"/>
            <a:ext cx="859191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>
                <a:solidFill>
                  <a:srgbClr val="7E5F00"/>
                </a:solidFill>
                <a:latin typeface="Calibri" panose="020F0502020204030204" pitchFamily="34" charset="0"/>
              </a:rPr>
              <a:t>Świadomość marnotrawstw środowiskowych w przedsiębiorstwie produkcyjnym </a:t>
            </a:r>
            <a:r>
              <a:rPr lang="pl-PL" b="1" dirty="0" smtClean="0">
                <a:solidFill>
                  <a:srgbClr val="7E5F00"/>
                </a:solidFill>
                <a:latin typeface="Calibri" panose="020F0502020204030204" pitchFamily="34" charset="0"/>
              </a:rPr>
              <a:t/>
            </a:r>
            <a:br>
              <a:rPr lang="pl-PL" b="1" dirty="0" smtClean="0">
                <a:solidFill>
                  <a:srgbClr val="7E5F00"/>
                </a:solidFill>
                <a:latin typeface="Calibri" panose="020F0502020204030204" pitchFamily="34" charset="0"/>
              </a:rPr>
            </a:br>
            <a:r>
              <a:rPr lang="pl-PL" b="1" dirty="0" smtClean="0">
                <a:solidFill>
                  <a:srgbClr val="7E5F00"/>
                </a:solidFill>
                <a:latin typeface="Calibri" panose="020F0502020204030204" pitchFamily="34" charset="0"/>
              </a:rPr>
              <a:t>w </a:t>
            </a:r>
            <a:r>
              <a:rPr lang="pl-PL" b="1" dirty="0">
                <a:solidFill>
                  <a:srgbClr val="7E5F00"/>
                </a:solidFill>
                <a:latin typeface="Calibri" panose="020F0502020204030204" pitchFamily="34" charset="0"/>
              </a:rPr>
              <a:t>ocenie konsultantów środowiskowych</a:t>
            </a:r>
            <a:endParaRPr lang="pl-PL" dirty="0"/>
          </a:p>
        </p:txBody>
      </p:sp>
      <p:graphicFrame>
        <p:nvGraphicFramePr>
          <p:cNvPr id="19" name="Wykres 1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60968318"/>
              </p:ext>
            </p:extLst>
          </p:nvPr>
        </p:nvGraphicFramePr>
        <p:xfrm>
          <a:off x="-1092106" y="3427770"/>
          <a:ext cx="4079146" cy="2819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grpSp>
        <p:nvGrpSpPr>
          <p:cNvPr id="27" name="Grupa 26"/>
          <p:cNvGrpSpPr/>
          <p:nvPr/>
        </p:nvGrpSpPr>
        <p:grpSpPr>
          <a:xfrm>
            <a:off x="2978017" y="4046204"/>
            <a:ext cx="2953793" cy="1061829"/>
            <a:chOff x="3147061" y="3992921"/>
            <a:chExt cx="2953793" cy="1061829"/>
          </a:xfrm>
        </p:grpSpPr>
        <p:sp>
          <p:nvSpPr>
            <p:cNvPr id="23" name="pole tekstowe 22"/>
            <p:cNvSpPr txBox="1"/>
            <p:nvPr/>
          </p:nvSpPr>
          <p:spPr>
            <a:xfrm>
              <a:off x="3147061" y="3992921"/>
              <a:ext cx="1176206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pl-PL" sz="1050" b="1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Działania ukierunkowane na ograniczenie marnotrawstw środowiskowych w firmie X</a:t>
              </a:r>
              <a:endParaRPr lang="pl-PL" sz="1050" b="1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4" name="Prostokąt 23"/>
            <p:cNvSpPr/>
            <p:nvPr/>
          </p:nvSpPr>
          <p:spPr>
            <a:xfrm>
              <a:off x="4323268" y="4365196"/>
              <a:ext cx="1777585" cy="28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Rozwiązania infrastrukturalne</a:t>
              </a:r>
              <a:endParaRPr lang="pl-PL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5" name="Prostokąt 24"/>
            <p:cNvSpPr/>
            <p:nvPr/>
          </p:nvSpPr>
          <p:spPr>
            <a:xfrm>
              <a:off x="4323269" y="4037536"/>
              <a:ext cx="1777585" cy="28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Działania organizacyjne</a:t>
              </a:r>
              <a:endParaRPr lang="pl-PL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26" name="Prostokąt 25"/>
            <p:cNvSpPr/>
            <p:nvPr/>
          </p:nvSpPr>
          <p:spPr>
            <a:xfrm>
              <a:off x="4323267" y="4704054"/>
              <a:ext cx="1777585" cy="28800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  <a:effectLst/>
            <a:scene3d>
              <a:camera prst="orthographicFront">
                <a:rot lat="0" lon="0" rev="0"/>
              </a:camera>
              <a:lightRig rig="chilly" dir="t">
                <a:rot lat="0" lon="0" rev="18480000"/>
              </a:lightRig>
            </a:scene3d>
            <a:sp3d prstMaterial="clear">
              <a:bevelT h="635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pl-PL" sz="10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Akcje komunikacyjne</a:t>
              </a:r>
              <a:endParaRPr lang="pl-PL" sz="1000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39915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Motyw pakietu Office">
  <a:themeElements>
    <a:clrScheme name="Motyw pakietu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yw pakietu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yw pakietu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222</Words>
  <Application>Microsoft Office PowerPoint</Application>
  <PresentationFormat>Pokaz na ekranie (4:3)</PresentationFormat>
  <Paragraphs>12</Paragraphs>
  <Slides>2</Slides>
  <Notes>0</Notes>
  <HiddenSlides>0</HiddenSlides>
  <MMClips>0</MMClips>
  <ScaleCrop>false</ScaleCrop>
  <HeadingPairs>
    <vt:vector size="8" baseType="variant">
      <vt:variant>
        <vt:lpstr>Używane czcionki</vt:lpstr>
      </vt:variant>
      <vt:variant>
        <vt:i4>3</vt:i4>
      </vt:variant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Motyw pakietu Office</vt:lpstr>
      <vt:lpstr>think-cell Slide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Magdalena Muradin</dc:creator>
  <cp:lastModifiedBy>Kaminska-Witkowska, Aleksandra, Mgr Inz. (P/10)</cp:lastModifiedBy>
  <cp:revision>12</cp:revision>
  <dcterms:created xsi:type="dcterms:W3CDTF">2024-09-12T16:00:15Z</dcterms:created>
  <dcterms:modified xsi:type="dcterms:W3CDTF">2024-10-14T20:42:26Z</dcterms:modified>
</cp:coreProperties>
</file>