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57" d="100"/>
          <a:sy n="157" d="100"/>
        </p:scale>
        <p:origin x="-330" y="-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6033725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061ad0a2d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g3061ad0a2d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061ad0a2d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061ad0a2d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93175" y="0"/>
            <a:ext cx="5850825" cy="99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2675400" cy="99360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/>
          <p:nvPr/>
        </p:nvSpPr>
        <p:spPr>
          <a:xfrm>
            <a:off x="167850" y="3863550"/>
            <a:ext cx="4116600" cy="1151700"/>
          </a:xfrm>
          <a:prstGeom prst="rect">
            <a:avLst/>
          </a:prstGeom>
          <a:solidFill>
            <a:srgbClr val="3BD6CA"/>
          </a:solidFill>
          <a:ln w="28575" cap="flat" cmpd="sng">
            <a:solidFill>
              <a:srgbClr val="059E9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>
                <a:latin typeface="Calibri"/>
                <a:ea typeface="Calibri"/>
                <a:cs typeface="Calibri"/>
                <a:sym typeface="Calibri"/>
              </a:rPr>
              <a:t>Research Questions: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" sz="1100">
                <a:latin typeface="Calibri"/>
                <a:ea typeface="Calibri"/>
                <a:cs typeface="Calibri"/>
                <a:sym typeface="Calibri"/>
              </a:rPr>
              <a:t>What are the main challenges related to the implementation of the teal management model in sales departments?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Calibri"/>
              <a:buAutoNum type="arabicPeriod"/>
            </a:pPr>
            <a:r>
              <a:rPr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actions can help overcome implementation barriers?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AutoNum type="arabicPeriod"/>
            </a:pPr>
            <a:r>
              <a:rPr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benefits arise from applying this model?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167850" y="2020850"/>
            <a:ext cx="4116600" cy="825300"/>
          </a:xfrm>
          <a:prstGeom prst="rect">
            <a:avLst/>
          </a:prstGeom>
          <a:solidFill>
            <a:srgbClr val="F9CB9C"/>
          </a:solidFill>
          <a:ln w="28575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4572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Background: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study examines the implementation of the teal management model in a digital marketing agency’s sales department to hone autonomy, trust, and transparency while addressing traditional management inefficiencies.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167850" y="3029350"/>
            <a:ext cx="4116600" cy="651000"/>
          </a:xfrm>
          <a:prstGeom prst="rect">
            <a:avLst/>
          </a:prstGeom>
          <a:solidFill>
            <a:srgbClr val="B6D7A8"/>
          </a:solidFill>
          <a:ln w="28575" cap="flat" cmpd="sng">
            <a:solidFill>
              <a:srgbClr val="6AA84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4572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Purpose of the publication: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identify the challenges, benefits, and strategies for overcoming barriers in implementing the teal management model in sales departments.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4750050" y="1997575"/>
            <a:ext cx="3957300" cy="825300"/>
          </a:xfrm>
          <a:prstGeom prst="rect">
            <a:avLst/>
          </a:prstGeom>
          <a:solidFill>
            <a:srgbClr val="A4C2F4"/>
          </a:solidFill>
          <a:ln w="28575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37160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Result:</a:t>
            </a:r>
            <a:endParaRPr sz="11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implementation of the teal management model in the sales department increases employee autonomy, which translates into higher company revenue.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5646138" y="3060810"/>
            <a:ext cx="2158200" cy="1617900"/>
          </a:xfrm>
          <a:prstGeom prst="triangle">
            <a:avLst>
              <a:gd name="adj" fmla="val 50000"/>
            </a:avLst>
          </a:prstGeom>
          <a:solidFill>
            <a:srgbClr val="A1C2F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4"/>
          <p:cNvSpPr txBox="1"/>
          <p:nvPr/>
        </p:nvSpPr>
        <p:spPr>
          <a:xfrm>
            <a:off x="5985300" y="3758525"/>
            <a:ext cx="1479900" cy="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Teal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Organization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Implementation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6" name="Google Shape;66;p14"/>
          <p:cNvGrpSpPr/>
          <p:nvPr/>
        </p:nvGrpSpPr>
        <p:grpSpPr>
          <a:xfrm>
            <a:off x="6000476" y="4433906"/>
            <a:ext cx="2034126" cy="457716"/>
            <a:chOff x="3698064" y="3159725"/>
            <a:chExt cx="2449869" cy="565500"/>
          </a:xfrm>
        </p:grpSpPr>
        <p:sp>
          <p:nvSpPr>
            <p:cNvPr id="67" name="Google Shape;67;p14"/>
            <p:cNvSpPr/>
            <p:nvPr/>
          </p:nvSpPr>
          <p:spPr>
            <a:xfrm rot="10800000">
              <a:off x="3698064" y="3575617"/>
              <a:ext cx="1740900" cy="125400"/>
            </a:xfrm>
            <a:prstGeom prst="rightArrow">
              <a:avLst>
                <a:gd name="adj1" fmla="val 25514"/>
                <a:gd name="adj2" fmla="val 64322"/>
              </a:avLst>
            </a:prstGeom>
            <a:solidFill>
              <a:srgbClr val="0D5CD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14"/>
            <p:cNvSpPr txBox="1"/>
            <p:nvPr/>
          </p:nvSpPr>
          <p:spPr>
            <a:xfrm rot="515">
              <a:off x="3698227" y="3393596"/>
              <a:ext cx="2000700" cy="292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lnSpc>
                  <a:spcPct val="80000"/>
                </a:lnSpc>
                <a:spcBef>
                  <a:spcPts val="1200"/>
                </a:spcBef>
                <a:spcAft>
                  <a:spcPts val="1200"/>
                </a:spcAft>
                <a:buNone/>
              </a:pPr>
              <a:r>
                <a:rPr lang="en" sz="1000" b="1">
                  <a:solidFill>
                    <a:srgbClr val="0D5CDF"/>
                  </a:solidFill>
                  <a:latin typeface="Calibri"/>
                  <a:ea typeface="Calibri"/>
                  <a:cs typeface="Calibri"/>
                  <a:sym typeface="Calibri"/>
                </a:rPr>
                <a:t>Increased Employee Autonomy</a:t>
              </a:r>
              <a:endParaRPr sz="1000" b="1">
                <a:solidFill>
                  <a:srgbClr val="0D5CD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14"/>
            <p:cNvSpPr/>
            <p:nvPr/>
          </p:nvSpPr>
          <p:spPr>
            <a:xfrm>
              <a:off x="5582733" y="3159725"/>
              <a:ext cx="565200" cy="565500"/>
            </a:xfrm>
            <a:prstGeom prst="ellipse">
              <a:avLst/>
            </a:prstGeom>
            <a:solidFill>
              <a:srgbClr val="0D5CDF"/>
            </a:solidFill>
            <a:ln>
              <a:noFill/>
            </a:ln>
            <a:effectLst>
              <a:outerShdw blurRad="57150" dist="19050" dir="5400000" algn="bl" rotWithShape="0">
                <a:srgbClr val="212121">
                  <a:alpha val="38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2</a:t>
              </a:r>
              <a:endParaRPr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0" name="Google Shape;70;p14"/>
          <p:cNvGrpSpPr/>
          <p:nvPr/>
        </p:nvGrpSpPr>
        <p:grpSpPr>
          <a:xfrm>
            <a:off x="6490888" y="2846167"/>
            <a:ext cx="1895569" cy="1509268"/>
            <a:chOff x="4288708" y="1198100"/>
            <a:chExt cx="2282993" cy="1864676"/>
          </a:xfrm>
        </p:grpSpPr>
        <p:sp>
          <p:nvSpPr>
            <p:cNvPr id="71" name="Google Shape;71;p14"/>
            <p:cNvSpPr/>
            <p:nvPr/>
          </p:nvSpPr>
          <p:spPr>
            <a:xfrm rot="3420919">
              <a:off x="4575050" y="2300047"/>
              <a:ext cx="1581515" cy="125402"/>
            </a:xfrm>
            <a:prstGeom prst="rightArrow">
              <a:avLst>
                <a:gd name="adj1" fmla="val 25514"/>
                <a:gd name="adj2" fmla="val 64322"/>
              </a:avLst>
            </a:prstGeom>
            <a:solidFill>
              <a:srgbClr val="0942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14"/>
            <p:cNvSpPr/>
            <p:nvPr/>
          </p:nvSpPr>
          <p:spPr>
            <a:xfrm>
              <a:off x="4288708" y="1198100"/>
              <a:ext cx="565200" cy="565500"/>
            </a:xfrm>
            <a:prstGeom prst="ellipse">
              <a:avLst/>
            </a:prstGeom>
            <a:solidFill>
              <a:srgbClr val="0942A1"/>
            </a:solidFill>
            <a:ln>
              <a:noFill/>
            </a:ln>
            <a:effectLst>
              <a:outerShdw blurRad="57150" dist="19050" dir="5400000" algn="bl" rotWithShape="0">
                <a:srgbClr val="212121">
                  <a:alpha val="38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4"/>
            <p:cNvSpPr txBox="1"/>
            <p:nvPr/>
          </p:nvSpPr>
          <p:spPr>
            <a:xfrm rot="3420634">
              <a:off x="5127562" y="2081956"/>
              <a:ext cx="1673878" cy="36113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lnSpc>
                  <a:spcPct val="80000"/>
                </a:lnSpc>
                <a:spcBef>
                  <a:spcPts val="1200"/>
                </a:spcBef>
                <a:spcAft>
                  <a:spcPts val="120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000" b="1">
                  <a:solidFill>
                    <a:srgbClr val="0D5CDF"/>
                  </a:solidFill>
                  <a:latin typeface="Calibri"/>
                  <a:ea typeface="Calibri"/>
                  <a:cs typeface="Calibri"/>
                  <a:sym typeface="Calibri"/>
                </a:rPr>
                <a:t>Building Trust and Transparency</a:t>
              </a:r>
              <a:endParaRPr sz="1000" b="1">
                <a:solidFill>
                  <a:srgbClr val="0942A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" name="Google Shape;74;p14"/>
          <p:cNvGrpSpPr/>
          <p:nvPr/>
        </p:nvGrpSpPr>
        <p:grpSpPr>
          <a:xfrm>
            <a:off x="5101900" y="2958560"/>
            <a:ext cx="1384020" cy="1933061"/>
            <a:chOff x="2615833" y="1336961"/>
            <a:chExt cx="1666892" cy="2388264"/>
          </a:xfrm>
        </p:grpSpPr>
        <p:sp>
          <p:nvSpPr>
            <p:cNvPr id="75" name="Google Shape;75;p14"/>
            <p:cNvSpPr/>
            <p:nvPr/>
          </p:nvSpPr>
          <p:spPr>
            <a:xfrm rot="-3360517">
              <a:off x="2960437" y="2297046"/>
              <a:ext cx="1629676" cy="125310"/>
            </a:xfrm>
            <a:prstGeom prst="rightArrow">
              <a:avLst>
                <a:gd name="adj1" fmla="val 25514"/>
                <a:gd name="adj2" fmla="val 64322"/>
              </a:avLst>
            </a:prstGeom>
            <a:solidFill>
              <a:srgbClr val="307A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4"/>
            <p:cNvSpPr/>
            <p:nvPr/>
          </p:nvSpPr>
          <p:spPr>
            <a:xfrm>
              <a:off x="3058183" y="3159725"/>
              <a:ext cx="565200" cy="565500"/>
            </a:xfrm>
            <a:prstGeom prst="ellipse">
              <a:avLst/>
            </a:prstGeom>
            <a:solidFill>
              <a:srgbClr val="307AF3"/>
            </a:solidFill>
            <a:ln>
              <a:noFill/>
            </a:ln>
            <a:effectLst>
              <a:outerShdw blurRad="57150" dist="19050" dir="5400000" algn="bl" rotWithShape="0">
                <a:srgbClr val="212121">
                  <a:alpha val="38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sz="12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14"/>
            <p:cNvSpPr txBox="1"/>
            <p:nvPr/>
          </p:nvSpPr>
          <p:spPr>
            <a:xfrm rot="-3365013">
              <a:off x="2350882" y="1997709"/>
              <a:ext cx="1747902" cy="29280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lnSpc>
                  <a:spcPct val="115000"/>
                </a:lnSpc>
                <a:spcBef>
                  <a:spcPts val="1200"/>
                </a:spcBef>
                <a:spcAft>
                  <a:spcPts val="1200"/>
                </a:spcAft>
                <a:buNone/>
              </a:pPr>
              <a:r>
                <a:rPr lang="en" sz="1000" b="1">
                  <a:solidFill>
                    <a:srgbClr val="307AF3"/>
                  </a:solidFill>
                  <a:latin typeface="Calibri"/>
                  <a:ea typeface="Calibri"/>
                  <a:cs typeface="Calibri"/>
                  <a:sym typeface="Calibri"/>
                </a:rPr>
                <a:t>Collective Organizational Purpose</a:t>
              </a:r>
              <a:endParaRPr sz="1000" b="1">
                <a:solidFill>
                  <a:srgbClr val="307AF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8" name="Google Shape;78;p14"/>
          <p:cNvSpPr txBox="1">
            <a:spLocks noGrp="1"/>
          </p:cNvSpPr>
          <p:nvPr>
            <p:ph type="ctrTitle" idx="4294967295"/>
          </p:nvPr>
        </p:nvSpPr>
        <p:spPr>
          <a:xfrm>
            <a:off x="1012650" y="1027950"/>
            <a:ext cx="7118700" cy="731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800" b="1">
                <a:latin typeface="Calibri"/>
                <a:ea typeface="Calibri"/>
                <a:cs typeface="Calibri"/>
                <a:sym typeface="Calibri"/>
              </a:rPr>
              <a:t>IMPLEMENTATION OF TEAL ORGANIZATION IN THE SALES DEPARTMENT OF A DIGITAL MARKETING AGENCY —  CASE STUDY</a:t>
            </a:r>
            <a:endParaRPr sz="1800" b="1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6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300">
                <a:latin typeface="Calibri"/>
                <a:ea typeface="Calibri"/>
                <a:cs typeface="Calibri"/>
                <a:sym typeface="Calibri"/>
              </a:rPr>
              <a:t>dr hab. Janusz Kraśniak prof. UEP, Szymon Gorlak, Poznan University of Economics and Business</a:t>
            </a:r>
            <a:endParaRPr sz="13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Pokaz na ekranie (16:9)</PresentationFormat>
  <Paragraphs>22</Paragraphs>
  <Slides>2</Slides>
  <Notes>2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3" baseType="lpstr">
      <vt:lpstr>Simple Light</vt:lpstr>
      <vt:lpstr>Prezentacja programu PowerPoint</vt:lpstr>
      <vt:lpstr>IMPLEMENTATION OF TEAL ORGANIZATION IN THE SALES DEPARTMENT OF A DIGITAL MARKETING AGENCY —  CASE STUDY dr hab. Janusz Kraśniak prof. UEP, Szymon Gorlak, Poznan University of Economics and Business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WZDZ</dc:creator>
  <cp:lastModifiedBy>WZDZ</cp:lastModifiedBy>
  <cp:revision>1</cp:revision>
  <dcterms:modified xsi:type="dcterms:W3CDTF">2024-10-14T21:58:50Z</dcterms:modified>
</cp:coreProperties>
</file>