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50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2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40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13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27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55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6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03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70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34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73A0D-CBA7-42CF-9081-12D8A850B1A1}" type="datetimeFigureOut">
              <a:rPr lang="pl-PL" smtClean="0"/>
              <a:t>03.10.2024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F283-5FE2-4577-855E-004401B14A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05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21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chemat blokowy: proces alternatywny 18">
            <a:extLst>
              <a:ext uri="{FF2B5EF4-FFF2-40B4-BE49-F238E27FC236}">
                <a16:creationId xmlns:a16="http://schemas.microsoft.com/office/drawing/2014/main" id="{CCE88A8E-6DCA-BD4D-18DE-BC6D028A860D}"/>
              </a:ext>
            </a:extLst>
          </p:cNvPr>
          <p:cNvSpPr/>
          <p:nvPr/>
        </p:nvSpPr>
        <p:spPr>
          <a:xfrm>
            <a:off x="5158593" y="4339543"/>
            <a:ext cx="3985404" cy="710656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Inspiracja i zestaw podstawowych wytycznych do zaprojektowania lub przeprowadzenia zmian w działalności przedsiębiorstwa, zgodnych z zasadami zrównoważonego rozwoju.</a:t>
            </a:r>
            <a:endParaRPr lang="pl-PL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bjaśnienie: strzałka w dół 20">
            <a:extLst>
              <a:ext uri="{FF2B5EF4-FFF2-40B4-BE49-F238E27FC236}">
                <a16:creationId xmlns:a16="http://schemas.microsoft.com/office/drawing/2014/main" id="{4CDA7AE7-428F-BA4A-5937-FEE4DB80DB9E}"/>
              </a:ext>
            </a:extLst>
          </p:cNvPr>
          <p:cNvSpPr/>
          <p:nvPr/>
        </p:nvSpPr>
        <p:spPr>
          <a:xfrm>
            <a:off x="5158595" y="2988855"/>
            <a:ext cx="3985405" cy="1350688"/>
          </a:xfrm>
          <a:custGeom>
            <a:avLst/>
            <a:gdLst>
              <a:gd name="connsiteX0" fmla="*/ 0 w 3733058"/>
              <a:gd name="connsiteY0" fmla="*/ 0 h 1529404"/>
              <a:gd name="connsiteX1" fmla="*/ 3733058 w 3733058"/>
              <a:gd name="connsiteY1" fmla="*/ 0 h 1529404"/>
              <a:gd name="connsiteX2" fmla="*/ 3733058 w 3733058"/>
              <a:gd name="connsiteY2" fmla="*/ 1097378 h 1529404"/>
              <a:gd name="connsiteX3" fmla="*/ 2013298 w 3733058"/>
              <a:gd name="connsiteY3" fmla="*/ 1097378 h 1529404"/>
              <a:gd name="connsiteX4" fmla="*/ 2013298 w 3733058"/>
              <a:gd name="connsiteY4" fmla="*/ 1117444 h 1529404"/>
              <a:gd name="connsiteX5" fmla="*/ 2123071 w 3733058"/>
              <a:gd name="connsiteY5" fmla="*/ 1117444 h 1529404"/>
              <a:gd name="connsiteX6" fmla="*/ 1866529 w 3733058"/>
              <a:gd name="connsiteY6" fmla="*/ 1529404 h 1529404"/>
              <a:gd name="connsiteX7" fmla="*/ 1609987 w 3733058"/>
              <a:gd name="connsiteY7" fmla="*/ 1117444 h 1529404"/>
              <a:gd name="connsiteX8" fmla="*/ 1719760 w 3733058"/>
              <a:gd name="connsiteY8" fmla="*/ 1117444 h 1529404"/>
              <a:gd name="connsiteX9" fmla="*/ 1719760 w 3733058"/>
              <a:gd name="connsiteY9" fmla="*/ 1097378 h 1529404"/>
              <a:gd name="connsiteX10" fmla="*/ 0 w 3733058"/>
              <a:gd name="connsiteY10" fmla="*/ 1097378 h 1529404"/>
              <a:gd name="connsiteX11" fmla="*/ 0 w 3733058"/>
              <a:gd name="connsiteY11" fmla="*/ 0 h 1529404"/>
              <a:gd name="connsiteX0" fmla="*/ 0 w 3733058"/>
              <a:gd name="connsiteY0" fmla="*/ 0 h 1279238"/>
              <a:gd name="connsiteX1" fmla="*/ 3733058 w 3733058"/>
              <a:gd name="connsiteY1" fmla="*/ 0 h 1279238"/>
              <a:gd name="connsiteX2" fmla="*/ 3733058 w 3733058"/>
              <a:gd name="connsiteY2" fmla="*/ 1097378 h 1279238"/>
              <a:gd name="connsiteX3" fmla="*/ 2013298 w 3733058"/>
              <a:gd name="connsiteY3" fmla="*/ 1097378 h 1279238"/>
              <a:gd name="connsiteX4" fmla="*/ 2013298 w 3733058"/>
              <a:gd name="connsiteY4" fmla="*/ 1117444 h 1279238"/>
              <a:gd name="connsiteX5" fmla="*/ 2123071 w 3733058"/>
              <a:gd name="connsiteY5" fmla="*/ 1117444 h 1279238"/>
              <a:gd name="connsiteX6" fmla="*/ 1866529 w 3733058"/>
              <a:gd name="connsiteY6" fmla="*/ 1279238 h 1279238"/>
              <a:gd name="connsiteX7" fmla="*/ 1609987 w 3733058"/>
              <a:gd name="connsiteY7" fmla="*/ 1117444 h 1279238"/>
              <a:gd name="connsiteX8" fmla="*/ 1719760 w 3733058"/>
              <a:gd name="connsiteY8" fmla="*/ 1117444 h 1279238"/>
              <a:gd name="connsiteX9" fmla="*/ 1719760 w 3733058"/>
              <a:gd name="connsiteY9" fmla="*/ 1097378 h 1279238"/>
              <a:gd name="connsiteX10" fmla="*/ 0 w 3733058"/>
              <a:gd name="connsiteY10" fmla="*/ 1097378 h 1279238"/>
              <a:gd name="connsiteX11" fmla="*/ 0 w 3733058"/>
              <a:gd name="connsiteY11" fmla="*/ 0 h 127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3058" h="1279238">
                <a:moveTo>
                  <a:pt x="0" y="0"/>
                </a:moveTo>
                <a:lnTo>
                  <a:pt x="3733058" y="0"/>
                </a:lnTo>
                <a:lnTo>
                  <a:pt x="3733058" y="1097378"/>
                </a:lnTo>
                <a:lnTo>
                  <a:pt x="2013298" y="1097378"/>
                </a:lnTo>
                <a:lnTo>
                  <a:pt x="2013298" y="1117444"/>
                </a:lnTo>
                <a:lnTo>
                  <a:pt x="2123071" y="1117444"/>
                </a:lnTo>
                <a:lnTo>
                  <a:pt x="1866529" y="1279238"/>
                </a:lnTo>
                <a:lnTo>
                  <a:pt x="1609987" y="1117444"/>
                </a:lnTo>
                <a:lnTo>
                  <a:pt x="1719760" y="1117444"/>
                </a:lnTo>
                <a:lnTo>
                  <a:pt x="1719760" y="1097378"/>
                </a:lnTo>
                <a:lnTo>
                  <a:pt x="0" y="10973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Celem artykułu była weryfikacja i udoskonalenie opracowanego przez autorów modelu zrównoważonej gastronomii, na podstawie wniosków z analizy działań, wpisujących się w koncepcję zrównoważonego rozwoju, realizowanych przez dwie duże, globalne sieci gastronomiczne.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EF14DF1-5BF4-B213-8AC4-6E2A982760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539487" y="1108258"/>
            <a:ext cx="1604513" cy="2381127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F60B165-12DA-8CE2-5273-3CD884366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95366"/>
            <a:ext cx="1820075" cy="362634"/>
          </a:xfrm>
          <a:prstGeom prst="rect">
            <a:avLst/>
          </a:prstGeom>
        </p:spPr>
      </p:pic>
      <p:sp>
        <p:nvSpPr>
          <p:cNvPr id="2" name="Schemat blokowy: proces alternatywny 1">
            <a:extLst>
              <a:ext uri="{FF2B5EF4-FFF2-40B4-BE49-F238E27FC236}">
                <a16:creationId xmlns:a16="http://schemas.microsoft.com/office/drawing/2014/main" id="{2FB9AAE3-3B08-2B99-D013-14EE15EAB95B}"/>
              </a:ext>
            </a:extLst>
          </p:cNvPr>
          <p:cNvSpPr/>
          <p:nvPr/>
        </p:nvSpPr>
        <p:spPr>
          <a:xfrm>
            <a:off x="3144377" y="1178110"/>
            <a:ext cx="5999623" cy="314259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inż. Ewa Malinowska, dr Renata Płoska, dr Mariusz Chmielewski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866EE59-40C1-3B63-2D6A-52CF520CC6A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5788686" y="1492369"/>
            <a:ext cx="2266358" cy="122761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7BB124E9-2C28-674C-ADA1-5BAAF5B59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7802"/>
            <a:ext cx="5158596" cy="4137564"/>
          </a:xfrm>
          <a:prstGeom prst="rect">
            <a:avLst/>
          </a:prstGeom>
        </p:spPr>
      </p:pic>
      <p:sp>
        <p:nvSpPr>
          <p:cNvPr id="20" name="Schemat blokowy: proces alternatywny 19">
            <a:extLst>
              <a:ext uri="{FF2B5EF4-FFF2-40B4-BE49-F238E27FC236}">
                <a16:creationId xmlns:a16="http://schemas.microsoft.com/office/drawing/2014/main" id="{75BF662C-5BEA-340B-E9CA-BB9D377EA8B5}"/>
              </a:ext>
            </a:extLst>
          </p:cNvPr>
          <p:cNvSpPr/>
          <p:nvPr/>
        </p:nvSpPr>
        <p:spPr>
          <a:xfrm>
            <a:off x="5158594" y="5045057"/>
            <a:ext cx="3985403" cy="1367790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6000">
                <a:schemeClr val="accent4">
                  <a:lumMod val="0"/>
                  <a:lumOff val="100000"/>
                </a:schemeClr>
              </a:gs>
              <a:gs pos="98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2" rtlCol="0" anchor="ctr"/>
          <a:lstStyle/>
          <a:p>
            <a:pPr algn="ctr"/>
            <a:r>
              <a:rPr lang="pl-PL" sz="11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Budowanie i podnoszenie świadomości społeczeństwa w zakresie identyfikacji cech zrównoważonej gastronomii i kwantyfikacji ich znaczenia oraz kształtowania odpowiedzialnych postaw konsumenckich.</a:t>
            </a:r>
          </a:p>
          <a:p>
            <a:pPr algn="ctr"/>
            <a:r>
              <a:rPr lang="pl-PL" sz="1100" dirty="0">
                <a:solidFill>
                  <a:schemeClr val="tx1"/>
                </a:solidFill>
                <a:latin typeface="+mj-lt"/>
              </a:rPr>
              <a:t>Narzędzie do oceny stopnia zrównoważenia działań poszczególnych podmiotów branży gastronomicznej.</a:t>
            </a:r>
          </a:p>
        </p:txBody>
      </p:sp>
      <p:sp>
        <p:nvSpPr>
          <p:cNvPr id="3" name="Schemat blokowy: proces alternatywny 2">
            <a:extLst>
              <a:ext uri="{FF2B5EF4-FFF2-40B4-BE49-F238E27FC236}">
                <a16:creationId xmlns:a16="http://schemas.microsoft.com/office/drawing/2014/main" id="{D3DBE84F-51E5-3489-0942-2D6248F61592}"/>
              </a:ext>
            </a:extLst>
          </p:cNvPr>
          <p:cNvSpPr/>
          <p:nvPr/>
        </p:nvSpPr>
        <p:spPr>
          <a:xfrm>
            <a:off x="0" y="1776519"/>
            <a:ext cx="9144000" cy="604279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tx1"/>
                </a:solidFill>
              </a:rPr>
              <a:t>Weryfikacja i doskonalenie modelu zrównoważonej gastronomii w oparciu o analizę działalności sieci gastronomicznych </a:t>
            </a:r>
            <a:r>
              <a:rPr lang="pl-PL" b="1" i="1" dirty="0" err="1">
                <a:solidFill>
                  <a:schemeClr val="tx1"/>
                </a:solidFill>
              </a:rPr>
              <a:t>Amrest</a:t>
            </a:r>
            <a:r>
              <a:rPr lang="pl-PL" b="1" i="1" dirty="0">
                <a:solidFill>
                  <a:schemeClr val="tx1"/>
                </a:solidFill>
              </a:rPr>
              <a:t> i </a:t>
            </a:r>
            <a:r>
              <a:rPr lang="pl-PL" b="1" i="1" dirty="0" err="1">
                <a:solidFill>
                  <a:schemeClr val="tx1"/>
                </a:solidFill>
              </a:rPr>
              <a:t>McDonald’s</a:t>
            </a:r>
            <a:endParaRPr lang="pl-PL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5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117</Words>
  <Application>Microsoft Office PowerPoint</Application>
  <PresentationFormat>Pokaz na ekranie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Muradin</dc:creator>
  <cp:lastModifiedBy>EM</cp:lastModifiedBy>
  <cp:revision>5</cp:revision>
  <dcterms:created xsi:type="dcterms:W3CDTF">2024-09-12T16:00:15Z</dcterms:created>
  <dcterms:modified xsi:type="dcterms:W3CDTF">2024-10-03T08:05:44Z</dcterms:modified>
</cp:coreProperties>
</file>