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63" d="100"/>
          <a:sy n="63" d="100"/>
        </p:scale>
        <p:origin x="1364"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21.10.2024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317250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21.10.2024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574253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21.10.2024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361403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21.10.2024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97413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CB673A0D-CBA7-42CF-9081-12D8A850B1A1}" type="datetimeFigureOut">
              <a:rPr lang="pl-PL" smtClean="0"/>
              <a:t>21.10.2024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62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CB673A0D-CBA7-42CF-9081-12D8A850B1A1}" type="datetimeFigureOut">
              <a:rPr lang="pl-PL" smtClean="0"/>
              <a:t>21.10.2024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03727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CB673A0D-CBA7-42CF-9081-12D8A850B1A1}" type="datetimeFigureOut">
              <a:rPr lang="pl-PL" smtClean="0"/>
              <a:t>21.10.2024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63455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CB673A0D-CBA7-42CF-9081-12D8A850B1A1}" type="datetimeFigureOut">
              <a:rPr lang="pl-PL" smtClean="0"/>
              <a:t>21.10.2024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27165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673A0D-CBA7-42CF-9081-12D8A850B1A1}" type="datetimeFigureOut">
              <a:rPr lang="pl-PL" smtClean="0"/>
              <a:t>21.10.2024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514031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21.10.2024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721709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21.10.2024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48034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673A0D-CBA7-42CF-9081-12D8A850B1A1}" type="datetimeFigureOut">
              <a:rPr lang="pl-PL" smtClean="0"/>
              <a:t>21.10.2024</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3F283-5FE2-4577-855E-004401B14A97}" type="slidenum">
              <a:rPr lang="pl-PL" smtClean="0"/>
              <a:t>‹#›</a:t>
            </a:fld>
            <a:endParaRPr lang="pl-PL"/>
          </a:p>
        </p:txBody>
      </p:sp>
    </p:spTree>
    <p:extLst>
      <p:ext uri="{BB962C8B-B14F-4D97-AF65-F5344CB8AC3E}">
        <p14:creationId xmlns:p14="http://schemas.microsoft.com/office/powerpoint/2010/main" val="1949054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21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685800" y="2001519"/>
            <a:ext cx="7772400" cy="1254443"/>
          </a:xfrm>
        </p:spPr>
        <p:txBody>
          <a:bodyPr>
            <a:normAutofit/>
          </a:bodyPr>
          <a:lstStyle/>
          <a:p>
            <a:r>
              <a:rPr lang="pl-PL" sz="2800" dirty="0">
                <a:effectLst/>
                <a:latin typeface="Cambria" panose="02040503050406030204" pitchFamily="18" charset="0"/>
                <a:ea typeface="Calibri" panose="020F0502020204030204" pitchFamily="34" charset="0"/>
                <a:cs typeface="Times New Roman" panose="02020603050405020304" pitchFamily="18" charset="0"/>
              </a:rPr>
              <a:t>THE QUALITY SYSTEM OF GOOD EXPERIMENTAL PRACTICE (GEP) AND ITS ROLE IN ENVIRONMENTAL SAFETY</a:t>
            </a:r>
            <a:endParaRPr lang="pl-PL" sz="2800" dirty="0"/>
          </a:p>
        </p:txBody>
      </p:sp>
      <p:sp>
        <p:nvSpPr>
          <p:cNvPr id="3" name="Podtytuł 2">
            <a:extLst>
              <a:ext uri="{FF2B5EF4-FFF2-40B4-BE49-F238E27FC236}">
                <a16:creationId xmlns:a16="http://schemas.microsoft.com/office/drawing/2014/main" id="{D1B062A5-DB65-4BC8-9D06-EE4FE00F7B9F}"/>
              </a:ext>
            </a:extLst>
          </p:cNvPr>
          <p:cNvSpPr>
            <a:spLocks noGrp="1"/>
          </p:cNvSpPr>
          <p:nvPr>
            <p:ph type="subTitle" idx="1"/>
          </p:nvPr>
        </p:nvSpPr>
        <p:spPr/>
        <p:txBody>
          <a:bodyPr/>
          <a:lstStyle/>
          <a:p>
            <a:r>
              <a:rPr lang="en-US" dirty="0"/>
              <a:t>Ewa Matyjaszczyk </a:t>
            </a:r>
            <a:endParaRPr lang="pl-PL" dirty="0"/>
          </a:p>
          <a:p>
            <a:r>
              <a:rPr lang="en-US" dirty="0"/>
              <a:t>Bydgoszcz University of Science and Technology</a:t>
            </a:r>
            <a:endParaRPr lang="pl-PL" dirty="0"/>
          </a:p>
        </p:txBody>
      </p:sp>
      <p:pic>
        <p:nvPicPr>
          <p:cNvPr id="5" name="Obraz 4">
            <a:extLst>
              <a:ext uri="{FF2B5EF4-FFF2-40B4-BE49-F238E27FC236}">
                <a16:creationId xmlns:a16="http://schemas.microsoft.com/office/drawing/2014/main" id="{2C4BD9D0-1524-559C-830E-BF3B520CBCF8}"/>
              </a:ext>
            </a:extLst>
          </p:cNvPr>
          <p:cNvPicPr>
            <a:picLocks noChangeAspect="1"/>
          </p:cNvPicPr>
          <p:nvPr/>
        </p:nvPicPr>
        <p:blipFill>
          <a:blip r:embed="rId3"/>
          <a:stretch>
            <a:fillRect/>
          </a:stretch>
        </p:blipFill>
        <p:spPr>
          <a:xfrm>
            <a:off x="0" y="4414158"/>
            <a:ext cx="4236720" cy="2443842"/>
          </a:xfrm>
          <a:prstGeom prst="rect">
            <a:avLst/>
          </a:prstGeom>
        </p:spPr>
      </p:pic>
    </p:spTree>
    <p:extLst>
      <p:ext uri="{BB962C8B-B14F-4D97-AF65-F5344CB8AC3E}">
        <p14:creationId xmlns:p14="http://schemas.microsoft.com/office/powerpoint/2010/main" val="43991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761C075-8F98-FB38-BB74-4E05DF533433}"/>
              </a:ext>
            </a:extLst>
          </p:cNvPr>
          <p:cNvSpPr>
            <a:spLocks noGrp="1"/>
          </p:cNvSpPr>
          <p:nvPr>
            <p:ph type="title"/>
          </p:nvPr>
        </p:nvSpPr>
        <p:spPr/>
        <p:txBody>
          <a:bodyPr>
            <a:normAutofit/>
          </a:bodyPr>
          <a:lstStyle/>
          <a:p>
            <a:r>
              <a:rPr lang="en-US" dirty="0"/>
              <a:t>Good Experimental Practice (GEP)</a:t>
            </a:r>
            <a:endParaRPr lang="pl-PL" dirty="0"/>
          </a:p>
        </p:txBody>
      </p:sp>
      <p:sp>
        <p:nvSpPr>
          <p:cNvPr id="3" name="Symbol zastępczy zawartości 2">
            <a:extLst>
              <a:ext uri="{FF2B5EF4-FFF2-40B4-BE49-F238E27FC236}">
                <a16:creationId xmlns:a16="http://schemas.microsoft.com/office/drawing/2014/main" id="{182564BC-D0FB-0954-14A9-F57A73EFF2DF}"/>
              </a:ext>
            </a:extLst>
          </p:cNvPr>
          <p:cNvSpPr>
            <a:spLocks noGrp="1"/>
          </p:cNvSpPr>
          <p:nvPr>
            <p:ph idx="1"/>
          </p:nvPr>
        </p:nvSpPr>
        <p:spPr/>
        <p:txBody>
          <a:bodyPr/>
          <a:lstStyle/>
          <a:p>
            <a:r>
              <a:rPr lang="pl-PL" dirty="0"/>
              <a:t>Q</a:t>
            </a:r>
            <a:r>
              <a:rPr lang="en-US" dirty="0" err="1"/>
              <a:t>uality</a:t>
            </a:r>
            <a:r>
              <a:rPr lang="en-US" dirty="0"/>
              <a:t> system used in the European Union </a:t>
            </a:r>
            <a:endParaRPr lang="pl-PL" dirty="0"/>
          </a:p>
          <a:p>
            <a:r>
              <a:rPr lang="pl-PL" dirty="0" err="1"/>
              <a:t>Introduction</a:t>
            </a:r>
            <a:r>
              <a:rPr lang="pl-PL" dirty="0"/>
              <a:t> </a:t>
            </a:r>
            <a:r>
              <a:rPr lang="en-US" dirty="0"/>
              <a:t>1990s </a:t>
            </a:r>
            <a:endParaRPr lang="pl-PL" dirty="0"/>
          </a:p>
          <a:p>
            <a:r>
              <a:rPr lang="pl-PL" dirty="0" err="1"/>
              <a:t>Aim</a:t>
            </a:r>
            <a:r>
              <a:rPr lang="pl-PL" dirty="0"/>
              <a:t>: </a:t>
            </a:r>
            <a:r>
              <a:rPr lang="en-US" dirty="0"/>
              <a:t>to ensure the reliability of field experiments on pesticides used in crop production</a:t>
            </a:r>
            <a:r>
              <a:rPr lang="pl-PL" dirty="0"/>
              <a:t> (</a:t>
            </a:r>
            <a:r>
              <a:rPr lang="en-US" dirty="0"/>
              <a:t>plant protection products</a:t>
            </a:r>
            <a:r>
              <a:rPr lang="pl-PL" dirty="0"/>
              <a:t>)</a:t>
            </a:r>
          </a:p>
        </p:txBody>
      </p:sp>
      <p:pic>
        <p:nvPicPr>
          <p:cNvPr id="6" name="Obraz 5">
            <a:extLst>
              <a:ext uri="{FF2B5EF4-FFF2-40B4-BE49-F238E27FC236}">
                <a16:creationId xmlns:a16="http://schemas.microsoft.com/office/drawing/2014/main" id="{A2F1843F-B500-547B-7B18-E4447DA725A0}"/>
              </a:ext>
            </a:extLst>
          </p:cNvPr>
          <p:cNvPicPr>
            <a:picLocks noChangeAspect="1"/>
          </p:cNvPicPr>
          <p:nvPr/>
        </p:nvPicPr>
        <p:blipFill>
          <a:blip r:embed="rId2"/>
          <a:stretch>
            <a:fillRect/>
          </a:stretch>
        </p:blipFill>
        <p:spPr>
          <a:xfrm>
            <a:off x="0" y="4414158"/>
            <a:ext cx="4236720" cy="2443842"/>
          </a:xfrm>
          <a:prstGeom prst="rect">
            <a:avLst/>
          </a:prstGeom>
        </p:spPr>
      </p:pic>
    </p:spTree>
    <p:extLst>
      <p:ext uri="{BB962C8B-B14F-4D97-AF65-F5344CB8AC3E}">
        <p14:creationId xmlns:p14="http://schemas.microsoft.com/office/powerpoint/2010/main" val="1539512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018631B-D18D-F5DC-A34B-F10F5448F798}"/>
              </a:ext>
            </a:extLst>
          </p:cNvPr>
          <p:cNvSpPr>
            <a:spLocks noGrp="1"/>
          </p:cNvSpPr>
          <p:nvPr>
            <p:ph idx="1"/>
          </p:nvPr>
        </p:nvSpPr>
        <p:spPr/>
        <p:txBody>
          <a:bodyPr/>
          <a:lstStyle/>
          <a:p>
            <a:r>
              <a:rPr lang="pl-PL" dirty="0"/>
              <a:t>A</a:t>
            </a:r>
            <a:r>
              <a:rPr lang="en-US" dirty="0" err="1"/>
              <a:t>bbreviated</a:t>
            </a:r>
            <a:r>
              <a:rPr lang="en-US" dirty="0"/>
              <a:t> history of GEP system implementation</a:t>
            </a:r>
            <a:endParaRPr lang="pl-PL" dirty="0"/>
          </a:p>
          <a:p>
            <a:r>
              <a:rPr lang="pl-PL" dirty="0"/>
              <a:t>O</a:t>
            </a:r>
            <a:r>
              <a:rPr lang="en-US" dirty="0" err="1"/>
              <a:t>verview</a:t>
            </a:r>
            <a:r>
              <a:rPr lang="en-US" dirty="0"/>
              <a:t> of its requirements. </a:t>
            </a:r>
            <a:endParaRPr lang="pl-PL" dirty="0"/>
          </a:p>
          <a:p>
            <a:r>
              <a:rPr lang="en-US" dirty="0"/>
              <a:t>The focus of the paper is on the role of GEP system in proper recommendations for use of plant protection products, that further translate into ensuring environmental safety in the European Union.</a:t>
            </a:r>
            <a:endParaRPr lang="pl-PL" dirty="0"/>
          </a:p>
        </p:txBody>
      </p:sp>
      <p:sp>
        <p:nvSpPr>
          <p:cNvPr id="4" name="Tytuł 1">
            <a:extLst>
              <a:ext uri="{FF2B5EF4-FFF2-40B4-BE49-F238E27FC236}">
                <a16:creationId xmlns:a16="http://schemas.microsoft.com/office/drawing/2014/main" id="{9A99E952-DE18-CF66-1E02-B6B585904045}"/>
              </a:ext>
            </a:extLst>
          </p:cNvPr>
          <p:cNvSpPr>
            <a:spLocks noGrp="1"/>
          </p:cNvSpPr>
          <p:nvPr>
            <p:ph type="title"/>
          </p:nvPr>
        </p:nvSpPr>
        <p:spPr>
          <a:xfrm>
            <a:off x="628650" y="365125"/>
            <a:ext cx="7886700" cy="1325563"/>
          </a:xfrm>
        </p:spPr>
        <p:txBody>
          <a:bodyPr>
            <a:normAutofit/>
          </a:bodyPr>
          <a:lstStyle/>
          <a:p>
            <a:r>
              <a:rPr lang="en-US" dirty="0"/>
              <a:t>Good Experimental Practice (GEP)</a:t>
            </a:r>
            <a:endParaRPr lang="pl-PL" dirty="0"/>
          </a:p>
        </p:txBody>
      </p:sp>
      <p:pic>
        <p:nvPicPr>
          <p:cNvPr id="5" name="Obraz 4">
            <a:extLst>
              <a:ext uri="{FF2B5EF4-FFF2-40B4-BE49-F238E27FC236}">
                <a16:creationId xmlns:a16="http://schemas.microsoft.com/office/drawing/2014/main" id="{8544293F-8A47-BD73-33B5-51FEE913EBCF}"/>
              </a:ext>
            </a:extLst>
          </p:cNvPr>
          <p:cNvPicPr>
            <a:picLocks noChangeAspect="1"/>
          </p:cNvPicPr>
          <p:nvPr/>
        </p:nvPicPr>
        <p:blipFill>
          <a:blip r:embed="rId2"/>
          <a:stretch>
            <a:fillRect/>
          </a:stretch>
        </p:blipFill>
        <p:spPr>
          <a:xfrm>
            <a:off x="0" y="4414158"/>
            <a:ext cx="4236720" cy="2443842"/>
          </a:xfrm>
          <a:prstGeom prst="rect">
            <a:avLst/>
          </a:prstGeom>
        </p:spPr>
      </p:pic>
    </p:spTree>
    <p:extLst>
      <p:ext uri="{BB962C8B-B14F-4D97-AF65-F5344CB8AC3E}">
        <p14:creationId xmlns:p14="http://schemas.microsoft.com/office/powerpoint/2010/main" val="4201034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F9972E9-6CC7-6462-88A9-93DC0512905B}"/>
              </a:ext>
            </a:extLst>
          </p:cNvPr>
          <p:cNvSpPr>
            <a:spLocks noGrp="1"/>
          </p:cNvSpPr>
          <p:nvPr>
            <p:ph type="title"/>
          </p:nvPr>
        </p:nvSpPr>
        <p:spPr/>
        <p:txBody>
          <a:bodyPr/>
          <a:lstStyle/>
          <a:p>
            <a:r>
              <a:rPr lang="en-US" dirty="0"/>
              <a:t>How GEP system contributes to the environmental safety?</a:t>
            </a:r>
            <a:endParaRPr lang="pl-PL" dirty="0"/>
          </a:p>
        </p:txBody>
      </p:sp>
      <p:sp>
        <p:nvSpPr>
          <p:cNvPr id="3" name="Symbol zastępczy zawartości 2">
            <a:extLst>
              <a:ext uri="{FF2B5EF4-FFF2-40B4-BE49-F238E27FC236}">
                <a16:creationId xmlns:a16="http://schemas.microsoft.com/office/drawing/2014/main" id="{9FE816E7-D566-EB37-37F6-96D575B0E0A8}"/>
              </a:ext>
            </a:extLst>
          </p:cNvPr>
          <p:cNvSpPr>
            <a:spLocks noGrp="1"/>
          </p:cNvSpPr>
          <p:nvPr>
            <p:ph idx="1"/>
          </p:nvPr>
        </p:nvSpPr>
        <p:spPr/>
        <p:txBody>
          <a:bodyPr>
            <a:normAutofit/>
          </a:bodyPr>
          <a:lstStyle/>
          <a:p>
            <a:pPr marL="571500" indent="-342900" algn="just">
              <a:lnSpc>
                <a:spcPts val="1350"/>
              </a:lnSpc>
              <a:buAutoNum type="arabicParenR"/>
              <a:tabLst>
                <a:tab pos="215900" algn="l"/>
                <a:tab pos="431800" algn="l"/>
                <a:tab pos="647700" algn="l"/>
                <a:tab pos="864235" algn="l"/>
                <a:tab pos="1296035" algn="l"/>
                <a:tab pos="1511935" algn="l"/>
                <a:tab pos="1727835" algn="l"/>
                <a:tab pos="1943735" algn="l"/>
                <a:tab pos="2376170" algn="l"/>
                <a:tab pos="2592070" algn="l"/>
                <a:tab pos="2807970" algn="l"/>
                <a:tab pos="3023870" algn="l"/>
                <a:tab pos="3239770" algn="l"/>
                <a:tab pos="3456305" algn="l"/>
                <a:tab pos="3672205" algn="l"/>
                <a:tab pos="3888105" algn="l"/>
                <a:tab pos="4104005" algn="l"/>
              </a:tabLst>
            </a:pP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a:t>
            </a:r>
            <a:r>
              <a:rPr lang="en-GB" sz="2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ocused</a:t>
            </a:r>
            <a:r>
              <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 efficacy assessment </a:t>
            </a: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by suitable study design it prevents products that are ineffective from entering the market. </a:t>
            </a:r>
            <a:endPar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571500" indent="-342900" algn="just">
              <a:lnSpc>
                <a:spcPts val="1350"/>
              </a:lnSpc>
              <a:buAutoNum type="arabicParenR"/>
              <a:tabLst>
                <a:tab pos="215900" algn="l"/>
                <a:tab pos="431800" algn="l"/>
                <a:tab pos="647700" algn="l"/>
                <a:tab pos="864235" algn="l"/>
                <a:tab pos="1296035" algn="l"/>
                <a:tab pos="1511935" algn="l"/>
                <a:tab pos="1727835" algn="l"/>
                <a:tab pos="1943735" algn="l"/>
                <a:tab pos="2376170" algn="l"/>
                <a:tab pos="2592070" algn="l"/>
                <a:tab pos="2807970" algn="l"/>
                <a:tab pos="3023870" algn="l"/>
                <a:tab pos="3239770" algn="l"/>
                <a:tab pos="3456305" algn="l"/>
                <a:tab pos="3672205" algn="l"/>
                <a:tab pos="3888105" algn="l"/>
                <a:tab pos="4104005" algn="l"/>
              </a:tabLst>
            </a:pPr>
            <a:r>
              <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rPr>
              <a:t>F</a:t>
            </a:r>
            <a:r>
              <a:rPr lang="en-GB" sz="2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ocused</a:t>
            </a:r>
            <a:r>
              <a:rPr lang="en-GB"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 demonstrating suitable dosage of PPP for each use. </a:t>
            </a:r>
            <a:endPar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571500" indent="-342900" algn="just">
              <a:lnSpc>
                <a:spcPts val="1350"/>
              </a:lnSpc>
              <a:buAutoNum type="arabicParenR"/>
              <a:tabLst>
                <a:tab pos="215900" algn="l"/>
                <a:tab pos="431800" algn="l"/>
                <a:tab pos="647700" algn="l"/>
                <a:tab pos="864235" algn="l"/>
                <a:tab pos="1296035" algn="l"/>
                <a:tab pos="1511935" algn="l"/>
                <a:tab pos="1727835" algn="l"/>
                <a:tab pos="1943735" algn="l"/>
                <a:tab pos="2376170" algn="l"/>
                <a:tab pos="2592070" algn="l"/>
                <a:tab pos="2807970" algn="l"/>
                <a:tab pos="3023870" algn="l"/>
                <a:tab pos="3239770" algn="l"/>
                <a:tab pos="3456305" algn="l"/>
                <a:tab pos="3672205" algn="l"/>
                <a:tab pos="3888105" algn="l"/>
                <a:tab pos="4104005" algn="l"/>
              </a:tabLst>
            </a:pPr>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Focus</a:t>
            </a:r>
            <a:r>
              <a:rPr lang="pl-PL"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ed</a:t>
            </a:r>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 on unwanted side effects. Following the rules of GEP if efficacy trials show unwanted side effects special trial may need to be performed. </a:t>
            </a:r>
            <a:endPar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571500" indent="-342900" algn="just">
              <a:lnSpc>
                <a:spcPts val="1350"/>
              </a:lnSpc>
              <a:buFont typeface="Arial" panose="020B0604020202020204" pitchFamily="34" charset="0"/>
              <a:buAutoNum type="arabicParenR"/>
              <a:tabLst>
                <a:tab pos="215900" algn="l"/>
                <a:tab pos="431800" algn="l"/>
                <a:tab pos="647700" algn="l"/>
                <a:tab pos="864235" algn="l"/>
                <a:tab pos="1296035" algn="l"/>
                <a:tab pos="1511935" algn="l"/>
                <a:tab pos="1727835" algn="l"/>
                <a:tab pos="1943735" algn="l"/>
                <a:tab pos="2376170" algn="l"/>
                <a:tab pos="2592070" algn="l"/>
                <a:tab pos="2807970" algn="l"/>
                <a:tab pos="3023870" algn="l"/>
                <a:tab pos="3239770" algn="l"/>
                <a:tab pos="3456305" algn="l"/>
                <a:tab pos="3672205" algn="l"/>
                <a:tab pos="3888105" algn="l"/>
                <a:tab pos="4104005" algn="l"/>
              </a:tabLst>
            </a:pPr>
            <a:r>
              <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rPr>
              <a:t>E</a:t>
            </a:r>
            <a:r>
              <a:rPr lang="en-GB"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nsures</a:t>
            </a:r>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 that any results and observations relevant to environmental safety are recorded.</a:t>
            </a:r>
            <a:endPar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571500" indent="-342900" algn="just">
              <a:lnSpc>
                <a:spcPts val="1350"/>
              </a:lnSpc>
              <a:buFont typeface="Arial" panose="020B0604020202020204" pitchFamily="34" charset="0"/>
              <a:buAutoNum type="arabicParenR"/>
              <a:tabLst>
                <a:tab pos="215900" algn="l"/>
                <a:tab pos="431800" algn="l"/>
                <a:tab pos="647700" algn="l"/>
                <a:tab pos="864235" algn="l"/>
                <a:tab pos="1296035" algn="l"/>
                <a:tab pos="1511935" algn="l"/>
                <a:tab pos="1727835" algn="l"/>
                <a:tab pos="1943735" algn="l"/>
                <a:tab pos="2376170" algn="l"/>
                <a:tab pos="2592070" algn="l"/>
                <a:tab pos="2807970" algn="l"/>
                <a:tab pos="3023870" algn="l"/>
                <a:tab pos="3239770" algn="l"/>
                <a:tab pos="3456305" algn="l"/>
                <a:tab pos="3672205" algn="l"/>
                <a:tab pos="3888105" algn="l"/>
                <a:tab pos="4104005" algn="l"/>
              </a:tabLst>
            </a:pPr>
            <a:r>
              <a:rPr lang="pl-PL"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Contributes</a:t>
            </a:r>
            <a:r>
              <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rPr>
              <a:t> to </a:t>
            </a:r>
            <a:r>
              <a:rPr lang="pl-PL"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making</a:t>
            </a:r>
            <a:r>
              <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pl-PL"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trial</a:t>
            </a:r>
            <a:r>
              <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pl-PL"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protocols</a:t>
            </a:r>
            <a:r>
              <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rPr>
              <a:t> uniform. P</a:t>
            </a:r>
            <a:r>
              <a:rPr lang="en-GB"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revents</a:t>
            </a:r>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 from redundant effort, contributes to improved communication, saving time and resources.</a:t>
            </a:r>
            <a:endPar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571500" indent="-342900" algn="just">
              <a:lnSpc>
                <a:spcPts val="1350"/>
              </a:lnSpc>
              <a:buFont typeface="Arial" panose="020B0604020202020204" pitchFamily="34" charset="0"/>
              <a:buAutoNum type="arabicParenR"/>
              <a:tabLst>
                <a:tab pos="215900" algn="l"/>
                <a:tab pos="431800" algn="l"/>
                <a:tab pos="647700" algn="l"/>
                <a:tab pos="864235" algn="l"/>
                <a:tab pos="1296035" algn="l"/>
                <a:tab pos="1511935" algn="l"/>
                <a:tab pos="1727835" algn="l"/>
                <a:tab pos="1943735" algn="l"/>
                <a:tab pos="2376170" algn="l"/>
                <a:tab pos="2592070" algn="l"/>
                <a:tab pos="2807970" algn="l"/>
                <a:tab pos="3023870" algn="l"/>
                <a:tab pos="3239770" algn="l"/>
                <a:tab pos="3456305" algn="l"/>
                <a:tab pos="3672205" algn="l"/>
                <a:tab pos="3888105" algn="l"/>
                <a:tab pos="4104005" algn="l"/>
              </a:tabLst>
            </a:pPr>
            <a:r>
              <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en-US"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mproves</a:t>
            </a: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 communication between GEP units and regulatory authorities (in both directions) that is essential for saving time and workload</a:t>
            </a:r>
            <a:endParaRPr lang="pl-PL"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Obraz 3">
            <a:extLst>
              <a:ext uri="{FF2B5EF4-FFF2-40B4-BE49-F238E27FC236}">
                <a16:creationId xmlns:a16="http://schemas.microsoft.com/office/drawing/2014/main" id="{8DD227E9-E82F-2A63-3D0A-2B24951921CA}"/>
              </a:ext>
            </a:extLst>
          </p:cNvPr>
          <p:cNvPicPr>
            <a:picLocks noChangeAspect="1"/>
          </p:cNvPicPr>
          <p:nvPr/>
        </p:nvPicPr>
        <p:blipFill>
          <a:blip r:embed="rId2"/>
          <a:stretch>
            <a:fillRect/>
          </a:stretch>
        </p:blipFill>
        <p:spPr>
          <a:xfrm>
            <a:off x="0" y="4982630"/>
            <a:ext cx="3251200" cy="1875370"/>
          </a:xfrm>
          <a:prstGeom prst="rect">
            <a:avLst/>
          </a:prstGeom>
        </p:spPr>
      </p:pic>
    </p:spTree>
    <p:extLst>
      <p:ext uri="{BB962C8B-B14F-4D97-AF65-F5344CB8AC3E}">
        <p14:creationId xmlns:p14="http://schemas.microsoft.com/office/powerpoint/2010/main" val="326863606"/>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TotalTime>
  <Words>241</Words>
  <Application>Microsoft Office PowerPoint</Application>
  <PresentationFormat>Pokaz na ekranie (4:3)</PresentationFormat>
  <Paragraphs>18</Paragraphs>
  <Slides>5</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5</vt:i4>
      </vt:variant>
    </vt:vector>
  </HeadingPairs>
  <TitlesOfParts>
    <vt:vector size="10" baseType="lpstr">
      <vt:lpstr>Arial</vt:lpstr>
      <vt:lpstr>Calibri</vt:lpstr>
      <vt:lpstr>Calibri Light</vt:lpstr>
      <vt:lpstr>Cambria</vt:lpstr>
      <vt:lpstr>Motyw pakietu Office</vt:lpstr>
      <vt:lpstr>Prezentacja programu PowerPoint</vt:lpstr>
      <vt:lpstr>THE QUALITY SYSTEM OF GOOD EXPERIMENTAL PRACTICE (GEP) AND ITS ROLE IN ENVIRONMENTAL SAFETY</vt:lpstr>
      <vt:lpstr>Good Experimental Practice (GEP)</vt:lpstr>
      <vt:lpstr>Good Experimental Practice (GEP)</vt:lpstr>
      <vt:lpstr>How GEP system contributes to the environmental safety?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Magdalena Muradin</dc:creator>
  <cp:lastModifiedBy>Ewa M</cp:lastModifiedBy>
  <cp:revision>3</cp:revision>
  <dcterms:created xsi:type="dcterms:W3CDTF">2024-09-12T16:00:15Z</dcterms:created>
  <dcterms:modified xsi:type="dcterms:W3CDTF">2024-10-21T06:26:50Z</dcterms:modified>
</cp:coreProperties>
</file>