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132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odtytuł 2">
            <a:extLst>
              <a:ext uri="{FF2B5EF4-FFF2-40B4-BE49-F238E27FC236}">
                <a16:creationId xmlns:a16="http://schemas.microsoft.com/office/drawing/2014/main" id="{D8E83527-DAA9-278E-85E6-16C6D6EB2B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033" y="2106429"/>
            <a:ext cx="2588387" cy="1859284"/>
          </a:xfr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en-GB" sz="1400" b="1" dirty="0">
                <a:solidFill>
                  <a:schemeClr val="accent2">
                    <a:lumMod val="75000"/>
                  </a:schemeClr>
                </a:solidFill>
                <a:latin typeface="Gill Sans Nova" panose="020B0602020104020203" pitchFamily="34" charset="0"/>
                <a:cs typeface="Times New Roman" panose="02020603050405020304" pitchFamily="18" charset="0"/>
              </a:rPr>
              <a:t>Introduction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300" dirty="0"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Organizational challenge: how to sustain EDI initiatives, so that they turn into Organizational Routines?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300" dirty="0"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 goal: exploration of EDI transformation process, with influencing factors and dynamics (phases).</a:t>
            </a:r>
            <a:endParaRPr lang="en-GB" sz="1300" dirty="0">
              <a:effectLst/>
              <a:latin typeface="Gill Sans Nova" panose="020B06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Podtytuł 2">
            <a:extLst>
              <a:ext uri="{FF2B5EF4-FFF2-40B4-BE49-F238E27FC236}">
                <a16:creationId xmlns:a16="http://schemas.microsoft.com/office/drawing/2014/main" id="{008E5346-5CAE-2054-73E0-573BDCBE09C2}"/>
              </a:ext>
            </a:extLst>
          </p:cNvPr>
          <p:cNvSpPr txBox="1">
            <a:spLocks/>
          </p:cNvSpPr>
          <p:nvPr/>
        </p:nvSpPr>
        <p:spPr>
          <a:xfrm>
            <a:off x="163032" y="4075043"/>
            <a:ext cx="2588387" cy="1989220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300" b="1" dirty="0">
                <a:solidFill>
                  <a:srgbClr val="003300"/>
                </a:solidFill>
                <a:latin typeface="Gill Sans Nova" panose="020B0602020104020203" pitchFamily="34" charset="0"/>
                <a:cs typeface="Times New Roman" panose="02020603050405020304" pitchFamily="18" charset="0"/>
              </a:rPr>
              <a:t>Method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4300" dirty="0">
                <a:latin typeface="Gill Sans Nova" panose="020B0602020104020203" pitchFamily="34" charset="0"/>
                <a:cs typeface="Times New Roman" panose="02020603050405020304" pitchFamily="18" charset="0"/>
              </a:rPr>
              <a:t>Multiple case study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4300" dirty="0">
                <a:latin typeface="Gill Sans Nova" panose="020B0602020104020203" pitchFamily="34" charset="0"/>
                <a:cs typeface="Times New Roman" panose="02020603050405020304" pitchFamily="18" charset="0"/>
              </a:rPr>
              <a:t>Case – </a:t>
            </a:r>
            <a:r>
              <a:rPr lang="en-GB" sz="4300" dirty="0">
                <a:effectLst/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existing EDI program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4300" dirty="0">
                <a:latin typeface="Gill Sans Nova" panose="020B0602020104020203" pitchFamily="34" charset="0"/>
                <a:cs typeface="Times New Roman" panose="02020603050405020304" pitchFamily="18" charset="0"/>
              </a:rPr>
              <a:t>Research unit – EDI which  transformed into 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4300" dirty="0">
                <a:latin typeface="Gill Sans Nova" panose="020B0602020104020203" pitchFamily="34" charset="0"/>
                <a:cs typeface="Times New Roman" panose="02020603050405020304" pitchFamily="18" charset="0"/>
              </a:rPr>
              <a:t>3 cases from different branches (building, food production and bank)</a:t>
            </a:r>
          </a:p>
        </p:txBody>
      </p:sp>
      <p:sp>
        <p:nvSpPr>
          <p:cNvPr id="18" name="Podtytuł 2">
            <a:extLst>
              <a:ext uri="{FF2B5EF4-FFF2-40B4-BE49-F238E27FC236}">
                <a16:creationId xmlns:a16="http://schemas.microsoft.com/office/drawing/2014/main" id="{E218EC02-044D-A851-4A78-4752188FEF19}"/>
              </a:ext>
            </a:extLst>
          </p:cNvPr>
          <p:cNvSpPr txBox="1">
            <a:spLocks/>
          </p:cNvSpPr>
          <p:nvPr/>
        </p:nvSpPr>
        <p:spPr>
          <a:xfrm>
            <a:off x="5044459" y="2106429"/>
            <a:ext cx="4009746" cy="3960385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dirty="0">
                <a:solidFill>
                  <a:schemeClr val="accent2">
                    <a:lumMod val="75000"/>
                  </a:schemeClr>
                </a:solidFill>
                <a:latin typeface="Gill Sans Nova" panose="020B0602020104020203" pitchFamily="34" charset="0"/>
                <a:cs typeface="Times New Roman" panose="02020603050405020304" pitchFamily="18" charset="0"/>
              </a:rPr>
              <a:t>Key findings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400" dirty="0">
                <a:latin typeface="Gill Sans Nova" panose="020B0602020104020203" pitchFamily="34" charset="0"/>
                <a:cs typeface="Times New Roman" panose="02020603050405020304" pitchFamily="18" charset="0"/>
              </a:rPr>
              <a:t>Transformation phases: EDI Creation, EDI Implementation and EDI Solidification into OR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400" dirty="0">
                <a:latin typeface="Gill Sans Nova" panose="020B0602020104020203" pitchFamily="34" charset="0"/>
                <a:cs typeface="Times New Roman" panose="02020603050405020304" pitchFamily="18" charset="0"/>
              </a:rPr>
              <a:t>9 groups of influencing factors’ categories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400" dirty="0">
                <a:latin typeface="Gill Sans Nova" panose="020B0602020104020203" pitchFamily="34" charset="0"/>
                <a:cs typeface="Times New Roman" panose="02020603050405020304" pitchFamily="18" charset="0"/>
              </a:rPr>
              <a:t>Each case with own combination of categories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GB" sz="1400" b="1" dirty="0">
                <a:solidFill>
                  <a:schemeClr val="accent6">
                    <a:lumMod val="50000"/>
                  </a:schemeClr>
                </a:solidFill>
                <a:latin typeface="Gill Sans Nova" panose="020B0602020104020203" pitchFamily="34" charset="0"/>
                <a:cs typeface="Times New Roman" panose="02020603050405020304" pitchFamily="18" charset="0"/>
              </a:rPr>
              <a:t>Factors’ categories common for all the cases only for EDI Creation and EDI Implementation </a:t>
            </a:r>
          </a:p>
          <a:p>
            <a:pPr algn="l"/>
            <a:r>
              <a:rPr lang="en-GB" sz="1200" b="1" dirty="0">
                <a:solidFill>
                  <a:schemeClr val="accent2">
                    <a:lumMod val="75000"/>
                  </a:schemeClr>
                </a:solidFill>
                <a:latin typeface="Gill Sans Nova" panose="020B0602020104020203" pitchFamily="34" charset="0"/>
                <a:cs typeface="Times New Roman" panose="02020603050405020304" pitchFamily="18" charset="0"/>
              </a:rPr>
              <a:t>Fig.1. Factors’ categories common for all cases</a:t>
            </a:r>
          </a:p>
        </p:txBody>
      </p:sp>
      <p:sp>
        <p:nvSpPr>
          <p:cNvPr id="19" name="Podtytuł 2">
            <a:extLst>
              <a:ext uri="{FF2B5EF4-FFF2-40B4-BE49-F238E27FC236}">
                <a16:creationId xmlns:a16="http://schemas.microsoft.com/office/drawing/2014/main" id="{0E8D8C8E-B2FF-F23E-B6AB-54BF7B40D6DE}"/>
              </a:ext>
            </a:extLst>
          </p:cNvPr>
          <p:cNvSpPr txBox="1">
            <a:spLocks/>
          </p:cNvSpPr>
          <p:nvPr/>
        </p:nvSpPr>
        <p:spPr>
          <a:xfrm>
            <a:off x="2813418" y="2088873"/>
            <a:ext cx="2169043" cy="185928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000"/>
              </a:lnSpc>
            </a:pPr>
            <a:r>
              <a:rPr lang="en-GB" sz="1400" b="1" dirty="0">
                <a:solidFill>
                  <a:schemeClr val="bg1"/>
                </a:solidFill>
                <a:latin typeface="Gill Sans Nova" panose="020B0602020104020203" pitchFamily="34" charset="0"/>
                <a:cs typeface="Times New Roman" panose="02020603050405020304" pitchFamily="18" charset="0"/>
              </a:rPr>
              <a:t>RQs</a:t>
            </a:r>
          </a:p>
          <a:p>
            <a:pPr algn="l">
              <a:lnSpc>
                <a:spcPct val="112000"/>
              </a:lnSpc>
              <a:spcBef>
                <a:spcPts val="0"/>
              </a:spcBef>
            </a:pPr>
            <a:r>
              <a:rPr lang="en-GB" sz="1300" dirty="0">
                <a:solidFill>
                  <a:schemeClr val="bg1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RQ1: What are the process phases?</a:t>
            </a:r>
          </a:p>
          <a:p>
            <a:pPr algn="l">
              <a:lnSpc>
                <a:spcPct val="112000"/>
              </a:lnSpc>
              <a:spcBef>
                <a:spcPts val="0"/>
              </a:spcBef>
            </a:pPr>
            <a:r>
              <a:rPr lang="en-GB" sz="1300" dirty="0">
                <a:solidFill>
                  <a:schemeClr val="bg1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RQ2: Which factors’ categories enabl</a:t>
            </a:r>
            <a:r>
              <a:rPr lang="en-GB" sz="1300" dirty="0">
                <a:solidFill>
                  <a:schemeClr val="bg1"/>
                </a:solidFill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or impede </a:t>
            </a:r>
            <a:r>
              <a:rPr lang="en-GB" sz="1300" dirty="0">
                <a:solidFill>
                  <a:schemeClr val="bg1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transformation?</a:t>
            </a:r>
          </a:p>
          <a:p>
            <a:pPr algn="l">
              <a:lnSpc>
                <a:spcPct val="112000"/>
              </a:lnSpc>
              <a:spcBef>
                <a:spcPts val="65"/>
              </a:spcBef>
            </a:pPr>
            <a:r>
              <a:rPr lang="en-GB" sz="1300" dirty="0">
                <a:solidFill>
                  <a:schemeClr val="bg1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RQ</a:t>
            </a:r>
            <a:r>
              <a:rPr lang="en-GB" sz="1300" dirty="0">
                <a:solidFill>
                  <a:schemeClr val="bg1"/>
                </a:solidFill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3: Which patterns are common across cases?</a:t>
            </a:r>
            <a:endParaRPr lang="en-GB" sz="1300" dirty="0">
              <a:solidFill>
                <a:schemeClr val="bg1"/>
              </a:solidFill>
              <a:effectLst/>
              <a:latin typeface="Gill Sans Nova" panose="020B06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  <a:spcBef>
                <a:spcPts val="65"/>
              </a:spcBef>
            </a:pPr>
            <a:endParaRPr lang="en-GB" sz="1200" dirty="0">
              <a:solidFill>
                <a:srgbClr val="000000"/>
              </a:solidFill>
              <a:effectLst/>
              <a:latin typeface="Gill Sans Nova" panose="020B06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8567348B-C31C-034C-BE83-CA17E96963AC}"/>
              </a:ext>
            </a:extLst>
          </p:cNvPr>
          <p:cNvSpPr txBox="1"/>
          <p:nvPr/>
        </p:nvSpPr>
        <p:spPr>
          <a:xfrm>
            <a:off x="2599160" y="1363870"/>
            <a:ext cx="6544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effectLst/>
                <a:latin typeface="Gill Sans Nova" panose="020B06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Transformation of Employee-Driven Innovation</a:t>
            </a:r>
            <a:r>
              <a:rPr lang="pl-PL" sz="1400" b="1" dirty="0">
                <a:effectLst/>
                <a:latin typeface="Gill Sans Nova" panose="020B06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(EDI) </a:t>
            </a:r>
            <a:r>
              <a:rPr lang="pl-PL" sz="1400" b="1" dirty="0" err="1">
                <a:effectLst/>
                <a:latin typeface="Gill Sans Nova" panose="020B06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pl-PL" sz="1400" b="1" dirty="0">
                <a:effectLst/>
                <a:latin typeface="Gill Sans Nova" panose="020B06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400" b="1" dirty="0" err="1">
                <a:effectLst/>
                <a:latin typeface="Gill Sans Nova" panose="020B06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Organizational</a:t>
            </a:r>
            <a:r>
              <a:rPr lang="pl-PL" sz="1400" b="1" dirty="0">
                <a:effectLst/>
                <a:latin typeface="Gill Sans Nova" panose="020B06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400" b="1" dirty="0" err="1">
                <a:effectLst/>
                <a:latin typeface="Gill Sans Nova" panose="020B06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Routine</a:t>
            </a:r>
            <a:r>
              <a:rPr lang="en-GB" sz="1400" b="1" dirty="0">
                <a:latin typeface="Gill Sans Nova" panose="020B06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400" b="1" dirty="0">
                <a:latin typeface="Gill Sans Nova" panose="020B06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(OR) </a:t>
            </a:r>
            <a:r>
              <a:rPr lang="en-GB" sz="1400" b="1" dirty="0">
                <a:latin typeface="Gill Sans Nova" panose="020B06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preliminary findings</a:t>
            </a:r>
            <a:r>
              <a:rPr lang="en-GB" sz="1400" b="1" dirty="0">
                <a:effectLst/>
                <a:latin typeface="Gill Sans Nova" panose="020B06020201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1200" dirty="0">
                <a:latin typeface="Gill Sans Nova" panose="020B0602020104020203" pitchFamily="34" charset="0"/>
                <a:cs typeface="Times New Roman" panose="02020603050405020304" pitchFamily="18" charset="0"/>
              </a:rPr>
              <a:t>Agnieszka Padzik-Wołos, </a:t>
            </a:r>
            <a:r>
              <a:rPr lang="en-GB" sz="1200" dirty="0" err="1">
                <a:latin typeface="Gill Sans Nova" panose="020B0602020104020203" pitchFamily="34" charset="0"/>
                <a:cs typeface="Times New Roman" panose="02020603050405020304" pitchFamily="18" charset="0"/>
              </a:rPr>
              <a:t>Akademia</a:t>
            </a:r>
            <a:r>
              <a:rPr lang="en-GB" sz="1200" dirty="0">
                <a:latin typeface="Gill Sans Nova" panose="020B0602020104020203" pitchFamily="34" charset="0"/>
                <a:cs typeface="Times New Roman" panose="02020603050405020304" pitchFamily="18" charset="0"/>
              </a:rPr>
              <a:t> Leona </a:t>
            </a:r>
            <a:r>
              <a:rPr lang="en-GB" sz="1200" dirty="0" err="1">
                <a:latin typeface="Gill Sans Nova" panose="020B0602020104020203" pitchFamily="34" charset="0"/>
                <a:cs typeface="Times New Roman" panose="02020603050405020304" pitchFamily="18" charset="0"/>
              </a:rPr>
              <a:t>Koźmińskiego</a:t>
            </a:r>
            <a:endParaRPr lang="en-GB" sz="1200" dirty="0">
              <a:latin typeface="Gill Sans Nova" panose="020B06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1746864F-40FE-B30A-37F3-AC802C8226E1}"/>
              </a:ext>
            </a:extLst>
          </p:cNvPr>
          <p:cNvSpPr txBox="1"/>
          <p:nvPr/>
        </p:nvSpPr>
        <p:spPr>
          <a:xfrm>
            <a:off x="89794" y="6060936"/>
            <a:ext cx="8817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rgbClr val="000000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</a:rPr>
              <a:t>Charmaz, K. (2008). Reconstructing grounded theory. The SAGE handbook of social research methods, 461-478.</a:t>
            </a:r>
          </a:p>
          <a:p>
            <a:r>
              <a:rPr lang="en-GB" sz="900" dirty="0">
                <a:solidFill>
                  <a:srgbClr val="000000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</a:rPr>
              <a:t>Feldman, M. S., Pentland, B. T. (2003). Reconceptualizing organizational routines as a source of flexibility and change. Administrative science quarterly, 48(1), 94-118.</a:t>
            </a:r>
          </a:p>
          <a:p>
            <a:r>
              <a:rPr lang="en-GB" sz="900" dirty="0" err="1">
                <a:solidFill>
                  <a:srgbClr val="000000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</a:rPr>
              <a:t>Høyrup</a:t>
            </a:r>
            <a:r>
              <a:rPr lang="en-GB" sz="900" dirty="0">
                <a:solidFill>
                  <a:srgbClr val="000000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</a:rPr>
              <a:t>, S. (2010). Employee-driven innovation and workplace learning: basic concepts, approaches and themes. </a:t>
            </a:r>
            <a:r>
              <a:rPr lang="en-GB" sz="900" i="1" dirty="0">
                <a:solidFill>
                  <a:srgbClr val="000000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</a:rPr>
              <a:t>Transfer: European Review of Labour and Research</a:t>
            </a:r>
            <a:r>
              <a:rPr lang="en-GB" sz="900" dirty="0">
                <a:solidFill>
                  <a:srgbClr val="000000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</a:rPr>
              <a:t>, </a:t>
            </a:r>
            <a:r>
              <a:rPr lang="en-GB" sz="900" i="1" dirty="0">
                <a:solidFill>
                  <a:srgbClr val="000000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</a:rPr>
              <a:t>16</a:t>
            </a:r>
            <a:r>
              <a:rPr lang="en-GB" sz="900" dirty="0">
                <a:solidFill>
                  <a:srgbClr val="000000"/>
                </a:solidFill>
                <a:effectLst/>
                <a:latin typeface="Gill Sans Nova" panose="020B0602020104020203" pitchFamily="34" charset="0"/>
                <a:ea typeface="Calibri" panose="020F0502020204030204" pitchFamily="34" charset="0"/>
              </a:rPr>
              <a:t>(2), pp. 143-154</a:t>
            </a:r>
            <a:endParaRPr lang="en-GB" sz="900" dirty="0">
              <a:solidFill>
                <a:srgbClr val="000000"/>
              </a:solidFill>
              <a:effectLst/>
              <a:latin typeface="Gill Sans Nova" panose="020B06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4F44875A-9048-D256-1C88-DB91E413D5E8}"/>
              </a:ext>
            </a:extLst>
          </p:cNvPr>
          <p:cNvSpPr txBox="1"/>
          <p:nvPr/>
        </p:nvSpPr>
        <p:spPr>
          <a:xfrm>
            <a:off x="2599160" y="1157803"/>
            <a:ext cx="630856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latin typeface="Gill Sans Nova" panose="020B0602020104020203" pitchFamily="34" charset="0"/>
                <a:cs typeface="Times New Roman" panose="02020603050405020304" pitchFamily="18" charset="0"/>
              </a:rPr>
              <a:t>National Science Centre, 2021/41/N/HS4/03698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08C23B0C-E8D6-F66E-6F86-765BE9F44C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29750"/>
              </p:ext>
            </p:extLst>
          </p:nvPr>
        </p:nvGraphicFramePr>
        <p:xfrm>
          <a:off x="5044458" y="4462358"/>
          <a:ext cx="4009746" cy="1563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5665">
                  <a:extLst>
                    <a:ext uri="{9D8B030D-6E8A-4147-A177-3AD203B41FA5}">
                      <a16:colId xmlns:a16="http://schemas.microsoft.com/office/drawing/2014/main" val="3008683381"/>
                    </a:ext>
                  </a:extLst>
                </a:gridCol>
                <a:gridCol w="1075381">
                  <a:extLst>
                    <a:ext uri="{9D8B030D-6E8A-4147-A177-3AD203B41FA5}">
                      <a16:colId xmlns:a16="http://schemas.microsoft.com/office/drawing/2014/main" val="3575067543"/>
                    </a:ext>
                  </a:extLst>
                </a:gridCol>
                <a:gridCol w="1778700">
                  <a:extLst>
                    <a:ext uri="{9D8B030D-6E8A-4147-A177-3AD203B41FA5}">
                      <a16:colId xmlns:a16="http://schemas.microsoft.com/office/drawing/2014/main" val="1005505222"/>
                    </a:ext>
                  </a:extLst>
                </a:gridCol>
              </a:tblGrid>
              <a:tr h="283745">
                <a:tc>
                  <a:txBody>
                    <a:bodyPr/>
                    <a:lstStyle/>
                    <a:p>
                      <a:endParaRPr lang="en-GB" sz="1200" noProof="0" dirty="0">
                        <a:latin typeface="Gill Sans Nova" panose="020B06020201040202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 enablers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impediments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4113185"/>
                  </a:ext>
                </a:extLst>
              </a:tr>
              <a:tr h="4834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noProof="0" dirty="0">
                          <a:latin typeface="Gill Sans Nova" panose="020B0602020104020203" pitchFamily="34" charset="0"/>
                        </a:rPr>
                        <a:t>EDI Creation phase</a:t>
                      </a:r>
                    </a:p>
                    <a:p>
                      <a:endParaRPr lang="en-GB" sz="1200" noProof="0" dirty="0">
                        <a:latin typeface="Gill Sans Nova" panose="020B0602020104020203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Individual</a:t>
                      </a:r>
                      <a:endParaRPr lang="en-GB" sz="1200" b="1" noProof="0" dirty="0">
                        <a:latin typeface="Gill Sans Nova" panose="020B06020201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Corporate culture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noProof="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Human support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2979169"/>
                  </a:ext>
                </a:extLst>
              </a:tr>
              <a:tr h="619886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latin typeface="Gill Sans Nova" panose="020B0602020104020203" pitchFamily="34" charset="0"/>
                        </a:rPr>
                        <a:t>EDI implementation phase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Human support </a:t>
                      </a:r>
                    </a:p>
                    <a:p>
                      <a:r>
                        <a:rPr lang="en-GB" sz="1200" b="1" noProof="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Resources</a:t>
                      </a:r>
                      <a:endParaRPr lang="en-GB" sz="1200" b="1" noProof="0" dirty="0">
                        <a:latin typeface="Gill Sans Nova" panose="020B06020201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noProof="0" dirty="0">
                          <a:solidFill>
                            <a:schemeClr val="tx1"/>
                          </a:solidFill>
                          <a:latin typeface="Gill Sans Nova" panose="020B0602020104020203" pitchFamily="34" charset="0"/>
                        </a:rPr>
                        <a:t>Individual, Resources Communication</a:t>
                      </a:r>
                      <a:endParaRPr lang="en-GB" sz="1200" b="1" noProof="0" dirty="0">
                        <a:latin typeface="Gill Sans Nova" panose="020B06020201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82294534"/>
                  </a:ext>
                </a:extLst>
              </a:tr>
            </a:tbl>
          </a:graphicData>
        </a:graphic>
      </p:graphicFrame>
      <p:sp>
        <p:nvSpPr>
          <p:cNvPr id="6" name="Podtytuł 2">
            <a:extLst>
              <a:ext uri="{FF2B5EF4-FFF2-40B4-BE49-F238E27FC236}">
                <a16:creationId xmlns:a16="http://schemas.microsoft.com/office/drawing/2014/main" id="{8870A7E1-4454-6248-D3DE-85C77EB70CBA}"/>
              </a:ext>
            </a:extLst>
          </p:cNvPr>
          <p:cNvSpPr txBox="1">
            <a:spLocks/>
          </p:cNvSpPr>
          <p:nvPr/>
        </p:nvSpPr>
        <p:spPr>
          <a:xfrm>
            <a:off x="2813418" y="4071716"/>
            <a:ext cx="2169043" cy="19892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000"/>
              </a:lnSpc>
            </a:pPr>
            <a:r>
              <a:rPr lang="en-GB" sz="1400" b="1" dirty="0">
                <a:latin typeface="Gill Sans Nova" panose="020B0602020104020203" pitchFamily="34" charset="0"/>
                <a:cs typeface="Times New Roman" panose="02020603050405020304" pitchFamily="18" charset="0"/>
              </a:rPr>
              <a:t>Contribution</a:t>
            </a:r>
          </a:p>
          <a:p>
            <a:pPr algn="l">
              <a:lnSpc>
                <a:spcPct val="100000"/>
              </a:lnSpc>
            </a:pPr>
            <a:r>
              <a:rPr lang="en-GB" sz="1300" b="1" dirty="0">
                <a:effectLst/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Body of knowledge</a:t>
            </a:r>
            <a:r>
              <a:rPr lang="en-GB" sz="1300" dirty="0"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1300" dirty="0">
                <a:effectLst/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highlighting internal differentiation and complexity of EDI process </a:t>
            </a:r>
            <a:endParaRPr lang="en-GB" sz="1300" dirty="0">
              <a:latin typeface="Gill Sans Nova" panose="020B06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</a:pPr>
            <a:r>
              <a:rPr lang="en-GB" sz="1300" b="1" dirty="0">
                <a:effectLst/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Practical</a:t>
            </a:r>
            <a:r>
              <a:rPr lang="en-GB" sz="1300" dirty="0">
                <a:effectLst/>
                <a:latin typeface="Gill Sans Nova" panose="020B06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better EDI management with reference to EDI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313</Words>
  <Application>Microsoft Office PowerPoint</Application>
  <PresentationFormat>Pokaz na ekranie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Gill Sans Nova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Agnieszka Padzik-Wołos</cp:lastModifiedBy>
  <cp:revision>57</cp:revision>
  <dcterms:created xsi:type="dcterms:W3CDTF">2024-09-12T16:00:15Z</dcterms:created>
  <dcterms:modified xsi:type="dcterms:W3CDTF">2024-10-13T16:45:54Z</dcterms:modified>
</cp:coreProperties>
</file>