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58" autoAdjust="0"/>
    <p:restoredTop sz="94660"/>
  </p:normalViewPr>
  <p:slideViewPr>
    <p:cSldViewPr snapToGrid="0" showGuides="1">
      <p:cViewPr varScale="1">
        <p:scale>
          <a:sx n="118" d="100"/>
          <a:sy n="118" d="100"/>
        </p:scale>
        <p:origin x="1368" y="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19.10.2024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72506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19.10.2024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74253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19.10.2024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61403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19.10.2024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4137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19.10.2024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28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19.10.2024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37277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19.10.2024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34552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19.10.2024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71655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19.10.2024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14031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19.10.2024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21709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19.10.2024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0347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673A0D-CBA7-42CF-9081-12D8A850B1A1}" type="datetimeFigureOut">
              <a:rPr lang="pl-PL" smtClean="0"/>
              <a:t>19.10.2024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49054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4216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>
            <a:extLst>
              <a:ext uri="{FF2B5EF4-FFF2-40B4-BE49-F238E27FC236}">
                <a16:creationId xmlns:a16="http://schemas.microsoft.com/office/drawing/2014/main" id="{D09D2B1F-2651-4857-A72C-ABD2AE74ABC1}"/>
              </a:ext>
            </a:extLst>
          </p:cNvPr>
          <p:cNvSpPr/>
          <p:nvPr/>
        </p:nvSpPr>
        <p:spPr>
          <a:xfrm>
            <a:off x="4495800" y="6346371"/>
            <a:ext cx="609600" cy="4789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Podtytuł 2">
            <a:extLst>
              <a:ext uri="{FF2B5EF4-FFF2-40B4-BE49-F238E27FC236}">
                <a16:creationId xmlns:a16="http://schemas.microsoft.com/office/drawing/2014/main" id="{AB474FE9-3F72-B230-605F-056CB5371863}"/>
              </a:ext>
            </a:extLst>
          </p:cNvPr>
          <p:cNvSpPr txBox="1">
            <a:spLocks/>
          </p:cNvSpPr>
          <p:nvPr/>
        </p:nvSpPr>
        <p:spPr>
          <a:xfrm>
            <a:off x="54434" y="1645307"/>
            <a:ext cx="4572000" cy="108700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l-PL" sz="1500" dirty="0">
                <a:latin typeface="Arial" panose="020B0604020202020204" pitchFamily="34" charset="0"/>
                <a:cs typeface="Arial" panose="020B0604020202020204" pitchFamily="34" charset="0"/>
              </a:rPr>
              <a:t>Pierwsze w Polsce badanie naukowe dotyczące </a:t>
            </a:r>
            <a:r>
              <a:rPr lang="pl-PL" sz="1500" b="1" dirty="0">
                <a:latin typeface="Arial" panose="020B0604020202020204" pitchFamily="34" charset="0"/>
                <a:cs typeface="Arial" panose="020B0604020202020204" pitchFamily="34" charset="0"/>
              </a:rPr>
              <a:t>zarządzania logistyką obrotu gotówkowego</a:t>
            </a:r>
            <a:r>
              <a:rPr lang="pl-PL" sz="1500" dirty="0">
                <a:latin typeface="Arial" panose="020B0604020202020204" pitchFamily="34" charset="0"/>
                <a:cs typeface="Arial" panose="020B0604020202020204" pitchFamily="34" charset="0"/>
              </a:rPr>
              <a:t>, które zostało zrealizowane we współpracy z Polską Organizacją Firm Obsługi Gotówki (POFOG) oraz Związkiem Banków Polskich (ZBP).</a:t>
            </a:r>
          </a:p>
        </p:txBody>
      </p:sp>
      <p:sp>
        <p:nvSpPr>
          <p:cNvPr id="7" name="Podtytuł 2">
            <a:extLst>
              <a:ext uri="{FF2B5EF4-FFF2-40B4-BE49-F238E27FC236}">
                <a16:creationId xmlns:a16="http://schemas.microsoft.com/office/drawing/2014/main" id="{76050F15-DE09-0EA0-D394-20FD4F22A500}"/>
              </a:ext>
            </a:extLst>
          </p:cNvPr>
          <p:cNvSpPr txBox="1">
            <a:spLocks/>
          </p:cNvSpPr>
          <p:nvPr/>
        </p:nvSpPr>
        <p:spPr>
          <a:xfrm>
            <a:off x="54433" y="4312305"/>
            <a:ext cx="4572000" cy="251304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</a:pPr>
            <a:r>
              <a:rPr lang="pl-PL" sz="1500" b="1" dirty="0">
                <a:latin typeface="Arial" panose="020B0604020202020204" pitchFamily="34" charset="0"/>
                <a:cs typeface="Arial" panose="020B0604020202020204" pitchFamily="34" charset="0"/>
              </a:rPr>
              <a:t>Narzędzie badawcze</a:t>
            </a:r>
            <a:r>
              <a:rPr lang="pl-PL" sz="1500" dirty="0">
                <a:latin typeface="Arial" panose="020B0604020202020204" pitchFamily="34" charset="0"/>
                <a:cs typeface="Arial" panose="020B0604020202020204" pitchFamily="34" charset="0"/>
              </a:rPr>
              <a:t>: kwestionariusz ankietowy, który został rozesłany do </a:t>
            </a:r>
            <a:r>
              <a:rPr lang="pl-PL" sz="1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osób na stanowiskach menedżerskich w kluczowych organizacjach polskiego systemu obrotu gotówkowego. </a:t>
            </a:r>
            <a:r>
              <a:rPr lang="pl-PL" sz="15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Łącznie otrzymano 30 wypełnionych kwestionariuszy na 73 wysłane (41% adresatów), w tym:</a:t>
            </a:r>
          </a:p>
          <a:p>
            <a:pPr marL="285750" indent="-285750" algn="just">
              <a:spcBef>
                <a:spcPts val="0"/>
              </a:spcBef>
              <a:buFont typeface="Wingdings" pitchFamily="2" charset="2"/>
              <a:buChar char="§"/>
            </a:pPr>
            <a:r>
              <a:rPr lang="pl-PL" sz="1500" dirty="0">
                <a:latin typeface="Arial" panose="020B0604020202020204" pitchFamily="34" charset="0"/>
                <a:cs typeface="Arial" panose="020B0604020202020204" pitchFamily="34" charset="0"/>
              </a:rPr>
              <a:t>Profesjonalne organizacje zajmujące się logistyką obrotu gotówkowego (rdzeń badania) </a:t>
            </a:r>
            <a:r>
              <a:rPr lang="pl-PL" sz="1500" b="1" dirty="0">
                <a:latin typeface="Arial" panose="020B0604020202020204" pitchFamily="34" charset="0"/>
                <a:cs typeface="Arial" panose="020B0604020202020204" pitchFamily="34" charset="0"/>
              </a:rPr>
              <a:t>(83% wszystkich podmiotów na rynku)</a:t>
            </a:r>
            <a:r>
              <a:rPr lang="pl-PL" sz="15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 algn="just">
              <a:spcBef>
                <a:spcPts val="0"/>
              </a:spcBef>
              <a:buFont typeface="Wingdings" pitchFamily="2" charset="2"/>
              <a:buChar char="§"/>
            </a:pPr>
            <a:r>
              <a:rPr lang="pl-PL" sz="1500" dirty="0">
                <a:latin typeface="Arial" panose="020B0604020202020204" pitchFamily="34" charset="0"/>
                <a:cs typeface="Arial" panose="020B0604020202020204" pitchFamily="34" charset="0"/>
              </a:rPr>
              <a:t>Dostawcy technologii do automatyzacji procesów gotówkowych </a:t>
            </a:r>
            <a:r>
              <a:rPr lang="pl-PL" sz="1500" b="1" dirty="0">
                <a:latin typeface="Arial" panose="020B0604020202020204" pitchFamily="34" charset="0"/>
                <a:cs typeface="Arial" panose="020B0604020202020204" pitchFamily="34" charset="0"/>
              </a:rPr>
              <a:t>(50%).</a:t>
            </a:r>
          </a:p>
          <a:p>
            <a:pPr marL="285750" indent="-285750" algn="just">
              <a:spcBef>
                <a:spcPts val="0"/>
              </a:spcBef>
              <a:buFont typeface="Wingdings" pitchFamily="2" charset="2"/>
              <a:buChar char="§"/>
            </a:pPr>
            <a:r>
              <a:rPr lang="pl-PL" sz="1500" dirty="0">
                <a:latin typeface="Arial" panose="020B0604020202020204" pitchFamily="34" charset="0"/>
                <a:cs typeface="Arial" panose="020B0604020202020204" pitchFamily="34" charset="0"/>
              </a:rPr>
              <a:t>Banki komercyjne </a:t>
            </a:r>
            <a:r>
              <a:rPr lang="pl-PL" sz="1500" b="1" dirty="0">
                <a:latin typeface="Arial" panose="020B0604020202020204" pitchFamily="34" charset="0"/>
                <a:cs typeface="Arial" panose="020B0604020202020204" pitchFamily="34" charset="0"/>
              </a:rPr>
              <a:t>(44%).</a:t>
            </a:r>
            <a:endParaRPr lang="pl-PL" sz="15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" name="Podtytuł 2">
            <a:extLst>
              <a:ext uri="{FF2B5EF4-FFF2-40B4-BE49-F238E27FC236}">
                <a16:creationId xmlns:a16="http://schemas.microsoft.com/office/drawing/2014/main" id="{CBE93A60-58DA-5E2F-A653-BB7323411EFB}"/>
              </a:ext>
            </a:extLst>
          </p:cNvPr>
          <p:cNvSpPr txBox="1">
            <a:spLocks/>
          </p:cNvSpPr>
          <p:nvPr/>
        </p:nvSpPr>
        <p:spPr>
          <a:xfrm>
            <a:off x="54433" y="2764970"/>
            <a:ext cx="4572000" cy="151311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</a:pPr>
            <a:r>
              <a:rPr lang="pl-PL" sz="1500" b="1" dirty="0">
                <a:latin typeface="Arial" panose="020B0604020202020204" pitchFamily="34" charset="0"/>
                <a:cs typeface="Arial" panose="020B0604020202020204" pitchFamily="34" charset="0"/>
              </a:rPr>
              <a:t>Cele badania</a:t>
            </a:r>
            <a:r>
              <a:rPr lang="pl-PL" sz="15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342900" indent="-342900" algn="just">
              <a:spcBef>
                <a:spcPts val="0"/>
              </a:spcBef>
              <a:buFont typeface="Wingdings" pitchFamily="2" charset="2"/>
              <a:buChar char="§"/>
            </a:pPr>
            <a:r>
              <a:rPr lang="pl-PL" sz="1500" dirty="0">
                <a:latin typeface="Arial" panose="020B0604020202020204" pitchFamily="34" charset="0"/>
                <a:cs typeface="Arial" panose="020B0604020202020204" pitchFamily="34" charset="0"/>
              </a:rPr>
              <a:t>Poznanie i opis zależności oraz zjawisk </a:t>
            </a:r>
            <a:br>
              <a:rPr lang="pl-PL" sz="15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500" dirty="0">
                <a:latin typeface="Arial" panose="020B0604020202020204" pitchFamily="34" charset="0"/>
                <a:cs typeface="Arial" panose="020B0604020202020204" pitchFamily="34" charset="0"/>
              </a:rPr>
              <a:t>w polskim systemie obrotu gotówkowego.</a:t>
            </a:r>
          </a:p>
          <a:p>
            <a:pPr marL="342900" indent="-342900" algn="just">
              <a:spcBef>
                <a:spcPts val="0"/>
              </a:spcBef>
              <a:buFont typeface="Wingdings" pitchFamily="2" charset="2"/>
              <a:buChar char="§"/>
            </a:pPr>
            <a:r>
              <a:rPr lang="pl-PL" sz="1500" dirty="0">
                <a:latin typeface="Arial" panose="020B0604020202020204" pitchFamily="34" charset="0"/>
                <a:cs typeface="Arial" panose="020B0604020202020204" pitchFamily="34" charset="0"/>
              </a:rPr>
              <a:t>Identyfikacja czynników w tym systemie, które wpływają̨ na efektywność zarzadzania.</a:t>
            </a:r>
          </a:p>
          <a:p>
            <a:pPr marL="342900" indent="-342900" algn="just">
              <a:spcBef>
                <a:spcPts val="0"/>
              </a:spcBef>
              <a:buFont typeface="Wingdings" pitchFamily="2" charset="2"/>
              <a:buChar char="§"/>
            </a:pPr>
            <a:r>
              <a:rPr lang="pl-PL" sz="1500" dirty="0">
                <a:latin typeface="Arial" panose="020B0604020202020204" pitchFamily="34" charset="0"/>
                <a:cs typeface="Arial" panose="020B0604020202020204" pitchFamily="34" charset="0"/>
              </a:rPr>
              <a:t>Określenie sposobów eliminacji dysfunkcji systemu obrotu gotówkowego. </a:t>
            </a:r>
          </a:p>
          <a:p>
            <a:pPr algn="just"/>
            <a:r>
              <a:rPr lang="pl-PL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97C13D78-3BAF-7609-D8E7-8BEE28DE2286}"/>
              </a:ext>
            </a:extLst>
          </p:cNvPr>
          <p:cNvSpPr txBox="1"/>
          <p:nvPr/>
        </p:nvSpPr>
        <p:spPr>
          <a:xfrm>
            <a:off x="2884717" y="1034142"/>
            <a:ext cx="64116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/>
              <a:t>ANALIZA POLSKIEGO SYSTEMU OBROTU GOTÓWKOWEGO – WYNIKI BADANIA ANKIETOWEGO 	    </a:t>
            </a:r>
            <a:r>
              <a:rPr lang="pl-PL" dirty="0"/>
              <a:t>dr Artur Piątkowski</a:t>
            </a:r>
          </a:p>
        </p:txBody>
      </p:sp>
      <p:sp>
        <p:nvSpPr>
          <p:cNvPr id="2" name="Podtytuł 2">
            <a:extLst>
              <a:ext uri="{FF2B5EF4-FFF2-40B4-BE49-F238E27FC236}">
                <a16:creationId xmlns:a16="http://schemas.microsoft.com/office/drawing/2014/main" id="{2FDA7E04-BF69-FCD4-86F5-BBDA82BBF6FC}"/>
              </a:ext>
            </a:extLst>
          </p:cNvPr>
          <p:cNvSpPr txBox="1">
            <a:spLocks/>
          </p:cNvSpPr>
          <p:nvPr/>
        </p:nvSpPr>
        <p:spPr>
          <a:xfrm>
            <a:off x="4811490" y="1645305"/>
            <a:ext cx="4288968" cy="518003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spcAft>
                <a:spcPts val="300"/>
              </a:spcAft>
            </a:pPr>
            <a:r>
              <a:rPr lang="pl-PL" sz="1500" b="1" dirty="0">
                <a:latin typeface="Arial" panose="020B0604020202020204" pitchFamily="34" charset="0"/>
                <a:cs typeface="Arial" panose="020B0604020202020204" pitchFamily="34" charset="0"/>
              </a:rPr>
              <a:t>Wybrane wyniki badania ankietowego:</a:t>
            </a:r>
          </a:p>
          <a:p>
            <a:pPr marL="285750" indent="-285750" algn="just">
              <a:spcBef>
                <a:spcPts val="0"/>
              </a:spcBef>
              <a:spcAft>
                <a:spcPts val="300"/>
              </a:spcAft>
              <a:buFont typeface="Wingdings" pitchFamily="2" charset="2"/>
              <a:buChar char="§"/>
            </a:pPr>
            <a:r>
              <a:rPr lang="pl-PL" sz="15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Biurokracja</a:t>
            </a:r>
            <a:r>
              <a:rPr lang="pl-PL" sz="1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jest jedną z charakterystyk łańcucha dostaw gotówki (ŁDG), która </a:t>
            </a:r>
            <a:br>
              <a:rPr lang="pl-PL" sz="1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pl-PL" sz="1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 istotny sposób uniemożliwia jego kompleksowe usprawnienie (</a:t>
            </a:r>
            <a:r>
              <a:rPr lang="pl-PL" sz="15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66% respondentów</a:t>
            </a:r>
            <a:r>
              <a:rPr lang="pl-PL" sz="1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uważa, że jest na DUŻYM lub BARDZO DUŻYM poziomie).</a:t>
            </a:r>
          </a:p>
          <a:p>
            <a:pPr marL="285750" indent="-285750" algn="just">
              <a:spcBef>
                <a:spcPts val="0"/>
              </a:spcBef>
              <a:spcAft>
                <a:spcPts val="300"/>
              </a:spcAft>
              <a:buFont typeface="Wingdings" pitchFamily="2" charset="2"/>
              <a:buChar char="§"/>
            </a:pPr>
            <a:r>
              <a:rPr lang="pl-PL" sz="1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Występowanie wpłat mieszanych jest jedną </a:t>
            </a:r>
            <a:br>
              <a:rPr lang="pl-PL" sz="1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pl-PL" sz="1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 największych dysfunkcji w polskim systemie obrotu gotówki (</a:t>
            </a:r>
            <a:r>
              <a:rPr lang="pl-PL" sz="15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57% odp.</a:t>
            </a:r>
            <a:r>
              <a:rPr lang="pl-PL" sz="1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). </a:t>
            </a:r>
          </a:p>
          <a:p>
            <a:pPr marL="285750" indent="-285750" algn="just">
              <a:spcBef>
                <a:spcPts val="0"/>
              </a:spcBef>
              <a:spcAft>
                <a:spcPts val="300"/>
              </a:spcAft>
              <a:buFont typeface="Wingdings" pitchFamily="2" charset="2"/>
              <a:buChar char="§"/>
            </a:pPr>
            <a:r>
              <a:rPr lang="pl-PL" sz="1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Inne </a:t>
            </a:r>
            <a:r>
              <a:rPr lang="pl-PL" sz="15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dysfunkcje</a:t>
            </a:r>
            <a:r>
              <a:rPr lang="pl-PL" sz="1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występujące w ŁDG: zbyt duża liczba czynności wykonywanych manualnie, zbyt mała automatyzacja procesów, wielokrotne przeliczanie tej samej wartości pieniężnej.</a:t>
            </a:r>
          </a:p>
          <a:p>
            <a:pPr algn="just">
              <a:spcBef>
                <a:spcPts val="0"/>
              </a:spcBef>
              <a:spcAft>
                <a:spcPts val="300"/>
              </a:spcAft>
            </a:pPr>
            <a:r>
              <a:rPr lang="pl-PL" sz="1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Główne </a:t>
            </a:r>
            <a:r>
              <a:rPr lang="pl-PL" sz="15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sposoby eliminacji</a:t>
            </a:r>
            <a:r>
              <a:rPr lang="pl-PL" sz="1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powyższych dysfunkcji: </a:t>
            </a:r>
          </a:p>
          <a:p>
            <a:pPr marL="285750" indent="-285750" algn="just">
              <a:spcBef>
                <a:spcPts val="0"/>
              </a:spcBef>
              <a:spcAft>
                <a:spcPts val="300"/>
              </a:spcAft>
              <a:buFont typeface="Wingdings" pitchFamily="2" charset="2"/>
              <a:buChar char="§"/>
            </a:pPr>
            <a:r>
              <a:rPr lang="pl-PL" sz="15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Ujednolicenie</a:t>
            </a:r>
            <a:r>
              <a:rPr lang="pl-PL" sz="1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standardu bankowego dowodu wpłaty (z opcją wykorzystania kodów QR), zwiększenie standaryzacji procesów na całej długości łańcucha dostaw gotówki, powszechne wdrożenie automatycznych ciągów technologicznych w ŁDG oraz wyeliminowanie wpłat mieszanych.</a:t>
            </a:r>
          </a:p>
          <a:p>
            <a:pPr marL="285750" indent="-285750" algn="just">
              <a:spcBef>
                <a:spcPts val="0"/>
              </a:spcBef>
              <a:spcAft>
                <a:spcPts val="300"/>
              </a:spcAft>
              <a:buFont typeface="Wingdings" pitchFamily="2" charset="2"/>
              <a:buChar char="§"/>
            </a:pPr>
            <a:endParaRPr lang="pl-PL" sz="15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915661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666</TotalTime>
  <Words>279</Words>
  <Application>Microsoft Macintosh PowerPoint</Application>
  <PresentationFormat>Pokaz na ekranie (4:3)</PresentationFormat>
  <Paragraphs>17</Paragraphs>
  <Slides>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Motyw pakietu Office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Magdalena Muradin</dc:creator>
  <cp:lastModifiedBy>Artur Piątkowski</cp:lastModifiedBy>
  <cp:revision>11</cp:revision>
  <dcterms:created xsi:type="dcterms:W3CDTF">2024-09-12T16:00:15Z</dcterms:created>
  <dcterms:modified xsi:type="dcterms:W3CDTF">2024-10-19T17:17:13Z</dcterms:modified>
</cp:coreProperties>
</file>