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 showGuides="1">
      <p:cViewPr varScale="1">
        <p:scale>
          <a:sx n="63" d="100"/>
          <a:sy n="63" d="100"/>
        </p:scale>
        <p:origin x="1364" y="5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73A0D-CBA7-42CF-9081-12D8A850B1A1}" type="datetimeFigureOut">
              <a:rPr lang="pl-PL" smtClean="0"/>
              <a:t>03.10.2024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3F283-5FE2-4577-855E-004401B14A9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725062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73A0D-CBA7-42CF-9081-12D8A850B1A1}" type="datetimeFigureOut">
              <a:rPr lang="pl-PL" smtClean="0"/>
              <a:t>03.10.2024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3F283-5FE2-4577-855E-004401B14A9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5742530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73A0D-CBA7-42CF-9081-12D8A850B1A1}" type="datetimeFigureOut">
              <a:rPr lang="pl-PL" smtClean="0"/>
              <a:t>03.10.2024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3F283-5FE2-4577-855E-004401B14A9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3614032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73A0D-CBA7-42CF-9081-12D8A850B1A1}" type="datetimeFigureOut">
              <a:rPr lang="pl-PL" smtClean="0"/>
              <a:t>03.10.2024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3F283-5FE2-4577-855E-004401B14A9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741377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73A0D-CBA7-42CF-9081-12D8A850B1A1}" type="datetimeFigureOut">
              <a:rPr lang="pl-PL" smtClean="0"/>
              <a:t>03.10.2024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3F283-5FE2-4577-855E-004401B14A9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6286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73A0D-CBA7-42CF-9081-12D8A850B1A1}" type="datetimeFigureOut">
              <a:rPr lang="pl-PL" smtClean="0"/>
              <a:t>03.10.2024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3F283-5FE2-4577-855E-004401B14A9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372779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73A0D-CBA7-42CF-9081-12D8A850B1A1}" type="datetimeFigureOut">
              <a:rPr lang="pl-PL" smtClean="0"/>
              <a:t>03.10.2024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3F283-5FE2-4577-855E-004401B14A9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6345522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73A0D-CBA7-42CF-9081-12D8A850B1A1}" type="datetimeFigureOut">
              <a:rPr lang="pl-PL" smtClean="0"/>
              <a:t>03.10.2024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3F283-5FE2-4577-855E-004401B14A9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716553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73A0D-CBA7-42CF-9081-12D8A850B1A1}" type="datetimeFigureOut">
              <a:rPr lang="pl-PL" smtClean="0"/>
              <a:t>03.10.2024</a:t>
            </a:fld>
            <a:endParaRPr lang="pl-P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3F283-5FE2-4577-855E-004401B14A9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5140311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73A0D-CBA7-42CF-9081-12D8A850B1A1}" type="datetimeFigureOut">
              <a:rPr lang="pl-PL" smtClean="0"/>
              <a:t>03.10.2024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3F283-5FE2-4577-855E-004401B14A9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7217095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73A0D-CBA7-42CF-9081-12D8A850B1A1}" type="datetimeFigureOut">
              <a:rPr lang="pl-PL" smtClean="0"/>
              <a:t>03.10.2024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3F283-5FE2-4577-855E-004401B14A9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803477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673A0D-CBA7-42CF-9081-12D8A850B1A1}" type="datetimeFigureOut">
              <a:rPr lang="pl-PL" smtClean="0"/>
              <a:t>03.10.2024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F3F283-5FE2-4577-855E-004401B14A9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9490540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542169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DAA535B2-5BB5-4354-8989-2A6D2220E4A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40000" y="1145177"/>
            <a:ext cx="6741160" cy="378823"/>
          </a:xfrm>
        </p:spPr>
        <p:txBody>
          <a:bodyPr>
            <a:noAutofit/>
          </a:bodyPr>
          <a:lstStyle/>
          <a:p>
            <a:r>
              <a:rPr lang="pl-PL" sz="2200" b="1" dirty="0"/>
              <a:t>Zielona gospodarka a wskaźnik rozwoju gospodarczego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D1B062A5-DB65-4BC8-9D06-EE4FE00F7B9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2001520"/>
            <a:ext cx="4226560" cy="4856480"/>
          </a:xfrm>
        </p:spPr>
        <p:txBody>
          <a:bodyPr>
            <a:normAutofit lnSpcReduction="10000"/>
          </a:bodyPr>
          <a:lstStyle/>
          <a:p>
            <a:pPr algn="l"/>
            <a:r>
              <a:rPr lang="pl-PL" sz="1800" b="1" dirty="0"/>
              <a:t>Założenia badawcze</a:t>
            </a:r>
          </a:p>
          <a:p>
            <a:pPr algn="l"/>
            <a:r>
              <a:rPr lang="pl-PL" sz="1800" b="1" dirty="0"/>
              <a:t>Cel ogólny: </a:t>
            </a:r>
            <a:r>
              <a:rPr lang="pl-PL" sz="1800" dirty="0"/>
              <a:t>poznania zróżnicowania stanu zielonej gospodarki w poszczególnych województwach Polski</a:t>
            </a:r>
          </a:p>
          <a:p>
            <a:pPr algn="l"/>
            <a:r>
              <a:rPr lang="pl-PL" sz="1800" b="1" dirty="0"/>
              <a:t>Hipotezy: </a:t>
            </a:r>
            <a:r>
              <a:rPr lang="pl-PL" sz="1800" b="1" i="1" dirty="0"/>
              <a:t>H1:</a:t>
            </a:r>
            <a:r>
              <a:rPr lang="pl-PL" sz="1800" dirty="0"/>
              <a:t> Stan zielonej gospodarki w poszczególnych województwach jest mocno zróżnicowany [potwierdzona]. </a:t>
            </a:r>
            <a:br>
              <a:rPr lang="pl-PL" sz="1800" dirty="0"/>
            </a:br>
            <a:r>
              <a:rPr lang="pl-PL" sz="1800" b="1" i="1" dirty="0"/>
              <a:t>H2:</a:t>
            </a:r>
            <a:r>
              <a:rPr lang="pl-PL" sz="1800" dirty="0"/>
              <a:t> Istnieją województwa o podobnym stanie zielonej gospodarki [potwierdzona]. </a:t>
            </a:r>
            <a:r>
              <a:rPr lang="pl-PL" sz="1800" b="1" i="1" dirty="0"/>
              <a:t>H3:</a:t>
            </a:r>
            <a:r>
              <a:rPr lang="pl-PL" sz="1800" dirty="0"/>
              <a:t> Wskaźnik rozwoju społeczno-gospodarczego jest związany z poziomem zielonej gospodarki [niepotwierdzona].</a:t>
            </a:r>
          </a:p>
          <a:p>
            <a:pPr algn="l"/>
            <a:r>
              <a:rPr lang="pl-PL" sz="1800" b="1" dirty="0"/>
              <a:t>Sposób: </a:t>
            </a:r>
            <a:r>
              <a:rPr lang="pl-PL" sz="1800" dirty="0"/>
              <a:t>zestawienie 16 wskaźników zielonej gospodarki z HDI; sprawdzenie czy istnieje statystycznie istotny związek pomiędzy powstałymi klastrami województw a poziomem HDI</a:t>
            </a:r>
          </a:p>
          <a:p>
            <a:pPr algn="l"/>
            <a:r>
              <a:rPr lang="pl-PL" sz="1800" b="1" dirty="0"/>
              <a:t>Analiza: </a:t>
            </a:r>
            <a:r>
              <a:rPr lang="pl-PL" sz="1800" dirty="0"/>
              <a:t>analiza klastrowa (metoda Warda), test H Kruskala-</a:t>
            </a:r>
            <a:r>
              <a:rPr lang="pl-PL" sz="1800" dirty="0" err="1"/>
              <a:t>Wallisa</a:t>
            </a:r>
            <a:r>
              <a:rPr lang="pl-PL" sz="1800" dirty="0"/>
              <a:t>  (p&lt;</a:t>
            </a:r>
            <a:r>
              <a:rPr lang="el-GR" sz="1800" dirty="0"/>
              <a:t> α </a:t>
            </a:r>
            <a:r>
              <a:rPr lang="pl-PL" sz="1800" dirty="0"/>
              <a:t>, </a:t>
            </a:r>
            <a:r>
              <a:rPr lang="el-GR" sz="1800" dirty="0"/>
              <a:t>α=0,05</a:t>
            </a:r>
            <a:r>
              <a:rPr lang="pl-PL" sz="1800" dirty="0"/>
              <a:t>).</a:t>
            </a:r>
            <a:r>
              <a:rPr lang="el-GR" sz="1800" dirty="0"/>
              <a:t> </a:t>
            </a:r>
            <a:endParaRPr lang="pl-PL" sz="1800" dirty="0"/>
          </a:p>
        </p:txBody>
      </p:sp>
      <p:sp>
        <p:nvSpPr>
          <p:cNvPr id="4" name="Podtytuł 2">
            <a:extLst>
              <a:ext uri="{FF2B5EF4-FFF2-40B4-BE49-F238E27FC236}">
                <a16:creationId xmlns:a16="http://schemas.microsoft.com/office/drawing/2014/main" id="{EE6146AD-9C3E-6646-6876-EEA4FF1C0C37}"/>
              </a:ext>
            </a:extLst>
          </p:cNvPr>
          <p:cNvSpPr txBox="1">
            <a:spLocks/>
          </p:cNvSpPr>
          <p:nvPr/>
        </p:nvSpPr>
        <p:spPr>
          <a:xfrm>
            <a:off x="2621280" y="1508760"/>
            <a:ext cx="6522720" cy="4927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pl-PL" sz="1200" dirty="0"/>
              <a:t>Teresa Piecuch</a:t>
            </a:r>
            <a:r>
              <a:rPr lang="pl-PL" sz="1200" baseline="30000" dirty="0"/>
              <a:t>1</a:t>
            </a:r>
            <a:r>
              <a:rPr lang="pl-PL" sz="1200" dirty="0"/>
              <a:t>, Katarzyna Chudy-Laskowska</a:t>
            </a:r>
            <a:r>
              <a:rPr lang="pl-PL" sz="1200" baseline="30000" dirty="0"/>
              <a:t>1</a:t>
            </a:r>
            <a:r>
              <a:rPr lang="pl-PL" sz="1200" dirty="0"/>
              <a:t>, Elżbieta Szczygieł</a:t>
            </a:r>
            <a:r>
              <a:rPr lang="pl-PL" sz="1200" baseline="30000" dirty="0"/>
              <a:t>2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pl-PL" sz="1200" baseline="30000" dirty="0"/>
              <a:t>1</a:t>
            </a:r>
            <a:r>
              <a:rPr lang="pl-PL" sz="1200" dirty="0"/>
              <a:t>Politechnika Rzeszowska im. I. Łukasiewicza; </a:t>
            </a:r>
            <a:r>
              <a:rPr lang="pl-PL" sz="1200" baseline="30000" dirty="0"/>
              <a:t>2</a:t>
            </a:r>
            <a:r>
              <a:rPr lang="pl-PL" sz="1200" dirty="0"/>
              <a:t>Uniwersytet Komisji Edukacji Narodowej w Krakowie</a:t>
            </a:r>
          </a:p>
          <a:p>
            <a:endParaRPr lang="pl-PL" sz="1800" dirty="0"/>
          </a:p>
        </p:txBody>
      </p:sp>
      <p:pic>
        <p:nvPicPr>
          <p:cNvPr id="8" name="Obraz 7">
            <a:extLst>
              <a:ext uri="{FF2B5EF4-FFF2-40B4-BE49-F238E27FC236}">
                <a16:creationId xmlns:a16="http://schemas.microsoft.com/office/drawing/2014/main" id="{F3F11507-6614-BFF2-4E57-1CC8E9AB0F7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79618" y="2001520"/>
            <a:ext cx="2705662" cy="2021840"/>
          </a:xfrm>
          <a:prstGeom prst="rect">
            <a:avLst/>
          </a:prstGeom>
        </p:spPr>
      </p:pic>
      <p:pic>
        <p:nvPicPr>
          <p:cNvPr id="10" name="Obraz 9">
            <a:extLst>
              <a:ext uri="{FF2B5EF4-FFF2-40B4-BE49-F238E27FC236}">
                <a16:creationId xmlns:a16="http://schemas.microsoft.com/office/drawing/2014/main" id="{2B338936-6A8E-627E-CB6F-DF9DC40CD01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669996" y="2088618"/>
            <a:ext cx="2474004" cy="1847645"/>
          </a:xfrm>
          <a:prstGeom prst="rect">
            <a:avLst/>
          </a:prstGeom>
        </p:spPr>
      </p:pic>
      <p:sp>
        <p:nvSpPr>
          <p:cNvPr id="5" name="Podtytuł 2">
            <a:extLst>
              <a:ext uri="{FF2B5EF4-FFF2-40B4-BE49-F238E27FC236}">
                <a16:creationId xmlns:a16="http://schemas.microsoft.com/office/drawing/2014/main" id="{AAF1B59E-C37D-8BAC-6654-BA1AB8EE2C6E}"/>
              </a:ext>
            </a:extLst>
          </p:cNvPr>
          <p:cNvSpPr txBox="1">
            <a:spLocks/>
          </p:cNvSpPr>
          <p:nvPr/>
        </p:nvSpPr>
        <p:spPr>
          <a:xfrm>
            <a:off x="4572000" y="4110458"/>
            <a:ext cx="4409440" cy="274754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pl-PL" sz="1800" b="1" dirty="0"/>
              <a:t>Wyniki: </a:t>
            </a:r>
            <a:r>
              <a:rPr lang="pl-PL" sz="1800" dirty="0"/>
              <a:t>Nie odnotowano istotnych statystycznie różnic między wielkością wskaźnika HDI a wartościami wskaźników zielonej gospodarki w poszczególnych skupieniach. Stan zielonej gospodarki w poszczególnych województwach jest mocno zróżnicowany. Istnieją województwa o podobnym stanie zielonej gospodarki.</a:t>
            </a:r>
          </a:p>
        </p:txBody>
      </p:sp>
    </p:spTree>
    <p:extLst>
      <p:ext uri="{BB962C8B-B14F-4D97-AF65-F5344CB8AC3E}">
        <p14:creationId xmlns:p14="http://schemas.microsoft.com/office/powerpoint/2010/main" val="439915661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Motyw pakietu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Motyw pakietu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tyw pakietu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86</TotalTime>
  <Words>166</Words>
  <Application>Microsoft Office PowerPoint</Application>
  <PresentationFormat>Pokaz na ekranie (4:3)</PresentationFormat>
  <Paragraphs>9</Paragraphs>
  <Slides>2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3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Motyw pakietu Office</vt:lpstr>
      <vt:lpstr>Prezentacja programu PowerPoint</vt:lpstr>
      <vt:lpstr>Zielona gospodarka a wskaźnik rozwoju gospodarczego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Magdalena Muradin</dc:creator>
  <cp:lastModifiedBy>Elżbieta Szczygieł</cp:lastModifiedBy>
  <cp:revision>20</cp:revision>
  <dcterms:created xsi:type="dcterms:W3CDTF">2024-09-12T16:00:15Z</dcterms:created>
  <dcterms:modified xsi:type="dcterms:W3CDTF">2024-10-03T12:03:33Z</dcterms:modified>
</cp:coreProperties>
</file>