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36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0" y="1145177"/>
            <a:ext cx="6741160" cy="378823"/>
          </a:xfrm>
        </p:spPr>
        <p:txBody>
          <a:bodyPr>
            <a:noAutofit/>
          </a:bodyPr>
          <a:lstStyle/>
          <a:p>
            <a:r>
              <a:rPr lang="pl-PL" sz="2200" b="1" dirty="0"/>
              <a:t>Zielona gospodarka a wskaźnik rozwoju gospodarczego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01520"/>
            <a:ext cx="4226560" cy="4856480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1800" b="1" dirty="0"/>
              <a:t>Założenia badawcze</a:t>
            </a:r>
          </a:p>
          <a:p>
            <a:pPr algn="l"/>
            <a:r>
              <a:rPr lang="pl-PL" sz="1800" b="1" dirty="0"/>
              <a:t>Cel ogólny: </a:t>
            </a:r>
            <a:r>
              <a:rPr lang="pl-PL" sz="1800" dirty="0"/>
              <a:t>poznania zróżnicowania stanu zielonej gospodarki w poszczególnych województwach Polski</a:t>
            </a:r>
          </a:p>
          <a:p>
            <a:pPr algn="l"/>
            <a:r>
              <a:rPr lang="pl-PL" sz="1800" b="1" dirty="0"/>
              <a:t>Hipotezy: </a:t>
            </a:r>
            <a:r>
              <a:rPr lang="pl-PL" sz="1800" b="1" i="1" dirty="0"/>
              <a:t>H1:</a:t>
            </a:r>
            <a:r>
              <a:rPr lang="pl-PL" sz="1800" dirty="0"/>
              <a:t> Stan zielonej gospodarki w poszczególnych województwach jest mocno zróżnicowany [potwierdzona]. </a:t>
            </a:r>
            <a:br>
              <a:rPr lang="pl-PL" sz="1800" dirty="0"/>
            </a:br>
            <a:r>
              <a:rPr lang="pl-PL" sz="1800" b="1" i="1" dirty="0"/>
              <a:t>H2:</a:t>
            </a:r>
            <a:r>
              <a:rPr lang="pl-PL" sz="1800" dirty="0"/>
              <a:t> Istnieją województwa o podobnym stanie zielonej gospodarki [potwierdzona]. </a:t>
            </a:r>
            <a:r>
              <a:rPr lang="pl-PL" sz="1800" b="1" i="1" dirty="0"/>
              <a:t>H3:</a:t>
            </a:r>
            <a:r>
              <a:rPr lang="pl-PL" sz="1800" dirty="0"/>
              <a:t> Wskaźnik rozwoju społeczno-gospodarczego jest związany z poziomem zielonej gospodarki [niepotwierdzona].</a:t>
            </a:r>
          </a:p>
          <a:p>
            <a:pPr algn="l"/>
            <a:r>
              <a:rPr lang="pl-PL" sz="1800" b="1" dirty="0"/>
              <a:t>Sposób: </a:t>
            </a:r>
            <a:r>
              <a:rPr lang="pl-PL" sz="1800" dirty="0"/>
              <a:t>zestawienie 16 wskaźników zielonej gospodarki z HDI; sprawdzenie czy istnieje statystycznie istotny związek pomiędzy powstałymi klastrami województw a poziomem HDI</a:t>
            </a:r>
          </a:p>
          <a:p>
            <a:pPr algn="l"/>
            <a:r>
              <a:rPr lang="pl-PL" sz="1800" b="1" dirty="0"/>
              <a:t>Analiza: </a:t>
            </a:r>
            <a:r>
              <a:rPr lang="pl-PL" sz="1800" dirty="0"/>
              <a:t>analiza klastrowa (metoda Warda), test H Kruskala-</a:t>
            </a:r>
            <a:r>
              <a:rPr lang="pl-PL" sz="1800" dirty="0" err="1"/>
              <a:t>Wallisa</a:t>
            </a:r>
            <a:r>
              <a:rPr lang="pl-PL" sz="1800" dirty="0"/>
              <a:t>  (p&lt;</a:t>
            </a:r>
            <a:r>
              <a:rPr lang="el-GR" sz="1800" dirty="0"/>
              <a:t> α </a:t>
            </a:r>
            <a:r>
              <a:rPr lang="pl-PL" sz="1800" dirty="0"/>
              <a:t>, </a:t>
            </a:r>
            <a:r>
              <a:rPr lang="el-GR" sz="1800" dirty="0"/>
              <a:t>α=0,05</a:t>
            </a:r>
            <a:r>
              <a:rPr lang="pl-PL" sz="1800" dirty="0"/>
              <a:t>).</a:t>
            </a:r>
            <a:r>
              <a:rPr lang="el-GR" sz="1800" dirty="0"/>
              <a:t> </a:t>
            </a:r>
            <a:endParaRPr lang="pl-PL" sz="1800" dirty="0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EE6146AD-9C3E-6646-6876-EEA4FF1C0C37}"/>
              </a:ext>
            </a:extLst>
          </p:cNvPr>
          <p:cNvSpPr txBox="1">
            <a:spLocks/>
          </p:cNvSpPr>
          <p:nvPr/>
        </p:nvSpPr>
        <p:spPr>
          <a:xfrm>
            <a:off x="2621280" y="1508760"/>
            <a:ext cx="6522720" cy="492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Teresa Piecuch</a:t>
            </a:r>
            <a:r>
              <a:rPr lang="pl-PL" sz="1200" baseline="30000" dirty="0"/>
              <a:t>1</a:t>
            </a:r>
            <a:r>
              <a:rPr lang="pl-PL" sz="1200" dirty="0"/>
              <a:t>, Katarzyna Chudy-Laskowska</a:t>
            </a:r>
            <a:r>
              <a:rPr lang="pl-PL" sz="1200" baseline="30000" dirty="0"/>
              <a:t>1</a:t>
            </a:r>
            <a:r>
              <a:rPr lang="pl-PL" sz="1200" dirty="0"/>
              <a:t>, Elżbieta Szczygieł</a:t>
            </a:r>
            <a:r>
              <a:rPr lang="pl-PL" sz="1200" baseline="30000" dirty="0"/>
              <a:t>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baseline="30000" dirty="0"/>
              <a:t>1</a:t>
            </a:r>
            <a:r>
              <a:rPr lang="pl-PL" sz="1200" dirty="0"/>
              <a:t>Politechnika Rzeszowska im. I. Łukasiewicza; </a:t>
            </a:r>
            <a:r>
              <a:rPr lang="pl-PL" sz="1200" baseline="30000" dirty="0"/>
              <a:t>2</a:t>
            </a:r>
            <a:r>
              <a:rPr lang="pl-PL" sz="1200" dirty="0"/>
              <a:t>Uniwersytet Komisji Edukacji Narodowej w Krakowie</a:t>
            </a:r>
          </a:p>
          <a:p>
            <a:endParaRPr lang="pl-PL" sz="18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3F11507-6614-BFF2-4E57-1CC8E9AB0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618" y="2001520"/>
            <a:ext cx="2705662" cy="202184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B338936-6A8E-627E-CB6F-DF9DC40CD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996" y="2088618"/>
            <a:ext cx="2474004" cy="1847645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AAF1B59E-C37D-8BAC-6654-BA1AB8EE2C6E}"/>
              </a:ext>
            </a:extLst>
          </p:cNvPr>
          <p:cNvSpPr txBox="1">
            <a:spLocks/>
          </p:cNvSpPr>
          <p:nvPr/>
        </p:nvSpPr>
        <p:spPr>
          <a:xfrm>
            <a:off x="4572000" y="4110458"/>
            <a:ext cx="4409440" cy="27475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b="1" dirty="0"/>
              <a:t>Wyniki: </a:t>
            </a:r>
            <a:r>
              <a:rPr lang="pl-PL" sz="1800" dirty="0"/>
              <a:t>Nie odnotowano istotnych statystycznie różnic między wielkością wskaźnika HDI a wartościami wskaźników zielonej gospodarki w poszczególnych skupieniach. Stan zielonej gospodarki w poszczególnych województwach jest mocno zróżnicowany. Istnieją województwa o podobnym stanie zielonej gospodarki.</a:t>
            </a: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166</Words>
  <Application>Microsoft Office PowerPoint</Application>
  <PresentationFormat>Pokaz na ekranie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Zielona gospodarka a wskaźnik rozwoju gospodarczego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Elżbieta Szczygieł</cp:lastModifiedBy>
  <cp:revision>20</cp:revision>
  <dcterms:created xsi:type="dcterms:W3CDTF">2024-09-12T16:00:15Z</dcterms:created>
  <dcterms:modified xsi:type="dcterms:W3CDTF">2024-10-03T12:03:33Z</dcterms:modified>
</cp:coreProperties>
</file>