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8" r:id="rId3"/>
    <p:sldId id="260" r:id="rId4"/>
    <p:sldId id="259" r:id="rId5"/>
    <p:sldId id="261" r:id="rId6"/>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D93B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horzBarState="maximized">
    <p:restoredLeft sz="15987" autoAdjust="0"/>
    <p:restoredTop sz="94660"/>
  </p:normalViewPr>
  <p:slideViewPr>
    <p:cSldViewPr snapToGrid="0" showGuides="1">
      <p:cViewPr varScale="1">
        <p:scale>
          <a:sx n="110" d="100"/>
          <a:sy n="110" d="100"/>
        </p:scale>
        <p:origin x="1542" y="96"/>
      </p:cViewPr>
      <p:guideLst>
        <p:guide orient="horz" pos="2160"/>
        <p:guide pos="2880"/>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Slajd tytułowy">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pl-PL"/>
              <a:t>Kliknij, aby edytować styl</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pl-PL"/>
              <a:t>Kliknij, aby edytować styl wzorca podtytułu</a:t>
            </a:r>
            <a:endParaRPr lang="en-US" dirty="0"/>
          </a:p>
        </p:txBody>
      </p:sp>
      <p:sp>
        <p:nvSpPr>
          <p:cNvPr id="4" name="Date Placeholder 3"/>
          <p:cNvSpPr>
            <a:spLocks noGrp="1"/>
          </p:cNvSpPr>
          <p:nvPr>
            <p:ph type="dt" sz="half" idx="10"/>
          </p:nvPr>
        </p:nvSpPr>
        <p:spPr/>
        <p:txBody>
          <a:bodyPr/>
          <a:lstStyle/>
          <a:p>
            <a:fld id="{CB673A0D-CBA7-42CF-9081-12D8A850B1A1}" type="datetimeFigureOut">
              <a:rPr lang="pl-PL" smtClean="0"/>
              <a:t>19.10.2024</a:t>
            </a:fld>
            <a:endParaRPr lang="pl-PL"/>
          </a:p>
        </p:txBody>
      </p:sp>
      <p:sp>
        <p:nvSpPr>
          <p:cNvPr id="5" name="Footer Placeholder 4"/>
          <p:cNvSpPr>
            <a:spLocks noGrp="1"/>
          </p:cNvSpPr>
          <p:nvPr>
            <p:ph type="ftr" sz="quarter" idx="11"/>
          </p:nvPr>
        </p:nvSpPr>
        <p:spPr/>
        <p:txBody>
          <a:bodyPr/>
          <a:lstStyle/>
          <a:p>
            <a:endParaRPr lang="pl-PL"/>
          </a:p>
        </p:txBody>
      </p:sp>
      <p:sp>
        <p:nvSpPr>
          <p:cNvPr id="6" name="Slide Number Placeholder 5"/>
          <p:cNvSpPr>
            <a:spLocks noGrp="1"/>
          </p:cNvSpPr>
          <p:nvPr>
            <p:ph type="sldNum" sz="quarter" idx="12"/>
          </p:nvPr>
        </p:nvSpPr>
        <p:spPr/>
        <p:txBody>
          <a:bodyPr/>
          <a:lstStyle/>
          <a:p>
            <a:fld id="{3AF3F283-5FE2-4577-855E-004401B14A97}" type="slidenum">
              <a:rPr lang="pl-PL" smtClean="0"/>
              <a:t>‹#›</a:t>
            </a:fld>
            <a:endParaRPr lang="pl-PL"/>
          </a:p>
        </p:txBody>
      </p:sp>
    </p:spTree>
    <p:extLst>
      <p:ext uri="{BB962C8B-B14F-4D97-AF65-F5344CB8AC3E}">
        <p14:creationId xmlns:p14="http://schemas.microsoft.com/office/powerpoint/2010/main" val="317250621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ytuł i tekst pionow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l-PL"/>
              <a:t>Kliknij, aby edytować styl</a:t>
            </a:r>
            <a:endParaRPr lang="en-US" dirty="0"/>
          </a:p>
        </p:txBody>
      </p:sp>
      <p:sp>
        <p:nvSpPr>
          <p:cNvPr id="3" name="Vertical Text Placeholder 2"/>
          <p:cNvSpPr>
            <a:spLocks noGrp="1"/>
          </p:cNvSpPr>
          <p:nvPr>
            <p:ph type="body" orient="vert" idx="1"/>
          </p:nvPr>
        </p:nvSpPr>
        <p:spPr/>
        <p:txBody>
          <a:bodyPr vert="eaVert"/>
          <a:lstStyle/>
          <a:p>
            <a:pPr lvl="0"/>
            <a:r>
              <a:rPr lang="pl-PL"/>
              <a:t>Edytuj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4" name="Date Placeholder 3"/>
          <p:cNvSpPr>
            <a:spLocks noGrp="1"/>
          </p:cNvSpPr>
          <p:nvPr>
            <p:ph type="dt" sz="half" idx="10"/>
          </p:nvPr>
        </p:nvSpPr>
        <p:spPr/>
        <p:txBody>
          <a:bodyPr/>
          <a:lstStyle/>
          <a:p>
            <a:fld id="{CB673A0D-CBA7-42CF-9081-12D8A850B1A1}" type="datetimeFigureOut">
              <a:rPr lang="pl-PL" smtClean="0"/>
              <a:t>19.10.2024</a:t>
            </a:fld>
            <a:endParaRPr lang="pl-PL"/>
          </a:p>
        </p:txBody>
      </p:sp>
      <p:sp>
        <p:nvSpPr>
          <p:cNvPr id="5" name="Footer Placeholder 4"/>
          <p:cNvSpPr>
            <a:spLocks noGrp="1"/>
          </p:cNvSpPr>
          <p:nvPr>
            <p:ph type="ftr" sz="quarter" idx="11"/>
          </p:nvPr>
        </p:nvSpPr>
        <p:spPr/>
        <p:txBody>
          <a:bodyPr/>
          <a:lstStyle/>
          <a:p>
            <a:endParaRPr lang="pl-PL"/>
          </a:p>
        </p:txBody>
      </p:sp>
      <p:sp>
        <p:nvSpPr>
          <p:cNvPr id="6" name="Slide Number Placeholder 5"/>
          <p:cNvSpPr>
            <a:spLocks noGrp="1"/>
          </p:cNvSpPr>
          <p:nvPr>
            <p:ph type="sldNum" sz="quarter" idx="12"/>
          </p:nvPr>
        </p:nvSpPr>
        <p:spPr/>
        <p:txBody>
          <a:bodyPr/>
          <a:lstStyle/>
          <a:p>
            <a:fld id="{3AF3F283-5FE2-4577-855E-004401B14A97}" type="slidenum">
              <a:rPr lang="pl-PL" smtClean="0"/>
              <a:t>‹#›</a:t>
            </a:fld>
            <a:endParaRPr lang="pl-PL"/>
          </a:p>
        </p:txBody>
      </p:sp>
    </p:spTree>
    <p:extLst>
      <p:ext uri="{BB962C8B-B14F-4D97-AF65-F5344CB8AC3E}">
        <p14:creationId xmlns:p14="http://schemas.microsoft.com/office/powerpoint/2010/main" val="57425307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ytuł pionowy i teks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pl-PL"/>
              <a:t>Kliknij, aby edytować styl</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pl-PL"/>
              <a:t>Edytuj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4" name="Date Placeholder 3"/>
          <p:cNvSpPr>
            <a:spLocks noGrp="1"/>
          </p:cNvSpPr>
          <p:nvPr>
            <p:ph type="dt" sz="half" idx="10"/>
          </p:nvPr>
        </p:nvSpPr>
        <p:spPr/>
        <p:txBody>
          <a:bodyPr/>
          <a:lstStyle/>
          <a:p>
            <a:fld id="{CB673A0D-CBA7-42CF-9081-12D8A850B1A1}" type="datetimeFigureOut">
              <a:rPr lang="pl-PL" smtClean="0"/>
              <a:t>19.10.2024</a:t>
            </a:fld>
            <a:endParaRPr lang="pl-PL"/>
          </a:p>
        </p:txBody>
      </p:sp>
      <p:sp>
        <p:nvSpPr>
          <p:cNvPr id="5" name="Footer Placeholder 4"/>
          <p:cNvSpPr>
            <a:spLocks noGrp="1"/>
          </p:cNvSpPr>
          <p:nvPr>
            <p:ph type="ftr" sz="quarter" idx="11"/>
          </p:nvPr>
        </p:nvSpPr>
        <p:spPr/>
        <p:txBody>
          <a:bodyPr/>
          <a:lstStyle/>
          <a:p>
            <a:endParaRPr lang="pl-PL"/>
          </a:p>
        </p:txBody>
      </p:sp>
      <p:sp>
        <p:nvSpPr>
          <p:cNvPr id="6" name="Slide Number Placeholder 5"/>
          <p:cNvSpPr>
            <a:spLocks noGrp="1"/>
          </p:cNvSpPr>
          <p:nvPr>
            <p:ph type="sldNum" sz="quarter" idx="12"/>
          </p:nvPr>
        </p:nvSpPr>
        <p:spPr/>
        <p:txBody>
          <a:bodyPr/>
          <a:lstStyle/>
          <a:p>
            <a:fld id="{3AF3F283-5FE2-4577-855E-004401B14A97}" type="slidenum">
              <a:rPr lang="pl-PL" smtClean="0"/>
              <a:t>‹#›</a:t>
            </a:fld>
            <a:endParaRPr lang="pl-PL"/>
          </a:p>
        </p:txBody>
      </p:sp>
    </p:spTree>
    <p:extLst>
      <p:ext uri="{BB962C8B-B14F-4D97-AF65-F5344CB8AC3E}">
        <p14:creationId xmlns:p14="http://schemas.microsoft.com/office/powerpoint/2010/main" val="236140324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ytuł i zawartość">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l-PL"/>
              <a:t>Kliknij, aby edytować styl</a:t>
            </a:r>
            <a:endParaRPr lang="en-US" dirty="0"/>
          </a:p>
        </p:txBody>
      </p:sp>
      <p:sp>
        <p:nvSpPr>
          <p:cNvPr id="3" name="Content Placeholder 2"/>
          <p:cNvSpPr>
            <a:spLocks noGrp="1"/>
          </p:cNvSpPr>
          <p:nvPr>
            <p:ph idx="1"/>
          </p:nvPr>
        </p:nvSpPr>
        <p:spPr/>
        <p:txBody>
          <a:bodyPr/>
          <a:lstStyle/>
          <a:p>
            <a:pPr lvl="0"/>
            <a:r>
              <a:rPr lang="pl-PL"/>
              <a:t>Edytuj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4" name="Date Placeholder 3"/>
          <p:cNvSpPr>
            <a:spLocks noGrp="1"/>
          </p:cNvSpPr>
          <p:nvPr>
            <p:ph type="dt" sz="half" idx="10"/>
          </p:nvPr>
        </p:nvSpPr>
        <p:spPr/>
        <p:txBody>
          <a:bodyPr/>
          <a:lstStyle/>
          <a:p>
            <a:fld id="{CB673A0D-CBA7-42CF-9081-12D8A850B1A1}" type="datetimeFigureOut">
              <a:rPr lang="pl-PL" smtClean="0"/>
              <a:t>19.10.2024</a:t>
            </a:fld>
            <a:endParaRPr lang="pl-PL"/>
          </a:p>
        </p:txBody>
      </p:sp>
      <p:sp>
        <p:nvSpPr>
          <p:cNvPr id="5" name="Footer Placeholder 4"/>
          <p:cNvSpPr>
            <a:spLocks noGrp="1"/>
          </p:cNvSpPr>
          <p:nvPr>
            <p:ph type="ftr" sz="quarter" idx="11"/>
          </p:nvPr>
        </p:nvSpPr>
        <p:spPr/>
        <p:txBody>
          <a:bodyPr/>
          <a:lstStyle/>
          <a:p>
            <a:endParaRPr lang="pl-PL"/>
          </a:p>
        </p:txBody>
      </p:sp>
      <p:sp>
        <p:nvSpPr>
          <p:cNvPr id="6" name="Slide Number Placeholder 5"/>
          <p:cNvSpPr>
            <a:spLocks noGrp="1"/>
          </p:cNvSpPr>
          <p:nvPr>
            <p:ph type="sldNum" sz="quarter" idx="12"/>
          </p:nvPr>
        </p:nvSpPr>
        <p:spPr/>
        <p:txBody>
          <a:bodyPr/>
          <a:lstStyle/>
          <a:p>
            <a:fld id="{3AF3F283-5FE2-4577-855E-004401B14A97}" type="slidenum">
              <a:rPr lang="pl-PL" smtClean="0"/>
              <a:t>‹#›</a:t>
            </a:fld>
            <a:endParaRPr lang="pl-PL"/>
          </a:p>
        </p:txBody>
      </p:sp>
    </p:spTree>
    <p:extLst>
      <p:ext uri="{BB962C8B-B14F-4D97-AF65-F5344CB8AC3E}">
        <p14:creationId xmlns:p14="http://schemas.microsoft.com/office/powerpoint/2010/main" val="97413775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Nagłówek sekcji">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pl-PL"/>
              <a:t>Kliknij, aby edytować styl</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pl-PL"/>
              <a:t>Edytuj style wzorca tekstu</a:t>
            </a:r>
          </a:p>
        </p:txBody>
      </p:sp>
      <p:sp>
        <p:nvSpPr>
          <p:cNvPr id="4" name="Date Placeholder 3"/>
          <p:cNvSpPr>
            <a:spLocks noGrp="1"/>
          </p:cNvSpPr>
          <p:nvPr>
            <p:ph type="dt" sz="half" idx="10"/>
          </p:nvPr>
        </p:nvSpPr>
        <p:spPr/>
        <p:txBody>
          <a:bodyPr/>
          <a:lstStyle/>
          <a:p>
            <a:fld id="{CB673A0D-CBA7-42CF-9081-12D8A850B1A1}" type="datetimeFigureOut">
              <a:rPr lang="pl-PL" smtClean="0"/>
              <a:t>19.10.2024</a:t>
            </a:fld>
            <a:endParaRPr lang="pl-PL"/>
          </a:p>
        </p:txBody>
      </p:sp>
      <p:sp>
        <p:nvSpPr>
          <p:cNvPr id="5" name="Footer Placeholder 4"/>
          <p:cNvSpPr>
            <a:spLocks noGrp="1"/>
          </p:cNvSpPr>
          <p:nvPr>
            <p:ph type="ftr" sz="quarter" idx="11"/>
          </p:nvPr>
        </p:nvSpPr>
        <p:spPr/>
        <p:txBody>
          <a:bodyPr/>
          <a:lstStyle/>
          <a:p>
            <a:endParaRPr lang="pl-PL"/>
          </a:p>
        </p:txBody>
      </p:sp>
      <p:sp>
        <p:nvSpPr>
          <p:cNvPr id="6" name="Slide Number Placeholder 5"/>
          <p:cNvSpPr>
            <a:spLocks noGrp="1"/>
          </p:cNvSpPr>
          <p:nvPr>
            <p:ph type="sldNum" sz="quarter" idx="12"/>
          </p:nvPr>
        </p:nvSpPr>
        <p:spPr/>
        <p:txBody>
          <a:bodyPr/>
          <a:lstStyle/>
          <a:p>
            <a:fld id="{3AF3F283-5FE2-4577-855E-004401B14A97}" type="slidenum">
              <a:rPr lang="pl-PL" smtClean="0"/>
              <a:t>‹#›</a:t>
            </a:fld>
            <a:endParaRPr lang="pl-PL"/>
          </a:p>
        </p:txBody>
      </p:sp>
    </p:spTree>
    <p:extLst>
      <p:ext uri="{BB962C8B-B14F-4D97-AF65-F5344CB8AC3E}">
        <p14:creationId xmlns:p14="http://schemas.microsoft.com/office/powerpoint/2010/main" val="62866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wa elementy zawartości">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l-PL"/>
              <a:t>Kliknij, aby edytować styl</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pl-PL"/>
              <a:t>Edytuj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pl-PL"/>
              <a:t>Edytuj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5" name="Date Placeholder 4"/>
          <p:cNvSpPr>
            <a:spLocks noGrp="1"/>
          </p:cNvSpPr>
          <p:nvPr>
            <p:ph type="dt" sz="half" idx="10"/>
          </p:nvPr>
        </p:nvSpPr>
        <p:spPr/>
        <p:txBody>
          <a:bodyPr/>
          <a:lstStyle/>
          <a:p>
            <a:fld id="{CB673A0D-CBA7-42CF-9081-12D8A850B1A1}" type="datetimeFigureOut">
              <a:rPr lang="pl-PL" smtClean="0"/>
              <a:t>19.10.2024</a:t>
            </a:fld>
            <a:endParaRPr lang="pl-PL"/>
          </a:p>
        </p:txBody>
      </p:sp>
      <p:sp>
        <p:nvSpPr>
          <p:cNvPr id="6" name="Footer Placeholder 5"/>
          <p:cNvSpPr>
            <a:spLocks noGrp="1"/>
          </p:cNvSpPr>
          <p:nvPr>
            <p:ph type="ftr" sz="quarter" idx="11"/>
          </p:nvPr>
        </p:nvSpPr>
        <p:spPr/>
        <p:txBody>
          <a:bodyPr/>
          <a:lstStyle/>
          <a:p>
            <a:endParaRPr lang="pl-PL"/>
          </a:p>
        </p:txBody>
      </p:sp>
      <p:sp>
        <p:nvSpPr>
          <p:cNvPr id="7" name="Slide Number Placeholder 6"/>
          <p:cNvSpPr>
            <a:spLocks noGrp="1"/>
          </p:cNvSpPr>
          <p:nvPr>
            <p:ph type="sldNum" sz="quarter" idx="12"/>
          </p:nvPr>
        </p:nvSpPr>
        <p:spPr/>
        <p:txBody>
          <a:bodyPr/>
          <a:lstStyle/>
          <a:p>
            <a:fld id="{3AF3F283-5FE2-4577-855E-004401B14A97}" type="slidenum">
              <a:rPr lang="pl-PL" smtClean="0"/>
              <a:t>‹#›</a:t>
            </a:fld>
            <a:endParaRPr lang="pl-PL"/>
          </a:p>
        </p:txBody>
      </p:sp>
    </p:spTree>
    <p:extLst>
      <p:ext uri="{BB962C8B-B14F-4D97-AF65-F5344CB8AC3E}">
        <p14:creationId xmlns:p14="http://schemas.microsoft.com/office/powerpoint/2010/main" val="203727792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ównanie">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pl-PL"/>
              <a:t>Kliknij, aby edytować styl</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a:t>Edytuj style wzorca tekstu</a:t>
            </a:r>
          </a:p>
        </p:txBody>
      </p:sp>
      <p:sp>
        <p:nvSpPr>
          <p:cNvPr id="4" name="Content Placeholder 3"/>
          <p:cNvSpPr>
            <a:spLocks noGrp="1"/>
          </p:cNvSpPr>
          <p:nvPr>
            <p:ph sz="half" idx="2"/>
          </p:nvPr>
        </p:nvSpPr>
        <p:spPr>
          <a:xfrm>
            <a:off x="629842" y="2505075"/>
            <a:ext cx="3868340" cy="3684588"/>
          </a:xfrm>
        </p:spPr>
        <p:txBody>
          <a:bodyPr/>
          <a:lstStyle/>
          <a:p>
            <a:pPr lvl="0"/>
            <a:r>
              <a:rPr lang="pl-PL"/>
              <a:t>Edytuj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a:t>Edytuj style wzorca tekstu</a:t>
            </a:r>
          </a:p>
        </p:txBody>
      </p:sp>
      <p:sp>
        <p:nvSpPr>
          <p:cNvPr id="6" name="Content Placeholder 5"/>
          <p:cNvSpPr>
            <a:spLocks noGrp="1"/>
          </p:cNvSpPr>
          <p:nvPr>
            <p:ph sz="quarter" idx="4"/>
          </p:nvPr>
        </p:nvSpPr>
        <p:spPr>
          <a:xfrm>
            <a:off x="4629150" y="2505075"/>
            <a:ext cx="3887391" cy="3684588"/>
          </a:xfrm>
        </p:spPr>
        <p:txBody>
          <a:bodyPr/>
          <a:lstStyle/>
          <a:p>
            <a:pPr lvl="0"/>
            <a:r>
              <a:rPr lang="pl-PL"/>
              <a:t>Edytuj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7" name="Date Placeholder 6"/>
          <p:cNvSpPr>
            <a:spLocks noGrp="1"/>
          </p:cNvSpPr>
          <p:nvPr>
            <p:ph type="dt" sz="half" idx="10"/>
          </p:nvPr>
        </p:nvSpPr>
        <p:spPr/>
        <p:txBody>
          <a:bodyPr/>
          <a:lstStyle/>
          <a:p>
            <a:fld id="{CB673A0D-CBA7-42CF-9081-12D8A850B1A1}" type="datetimeFigureOut">
              <a:rPr lang="pl-PL" smtClean="0"/>
              <a:t>19.10.2024</a:t>
            </a:fld>
            <a:endParaRPr lang="pl-PL"/>
          </a:p>
        </p:txBody>
      </p:sp>
      <p:sp>
        <p:nvSpPr>
          <p:cNvPr id="8" name="Footer Placeholder 7"/>
          <p:cNvSpPr>
            <a:spLocks noGrp="1"/>
          </p:cNvSpPr>
          <p:nvPr>
            <p:ph type="ftr" sz="quarter" idx="11"/>
          </p:nvPr>
        </p:nvSpPr>
        <p:spPr/>
        <p:txBody>
          <a:bodyPr/>
          <a:lstStyle/>
          <a:p>
            <a:endParaRPr lang="pl-PL"/>
          </a:p>
        </p:txBody>
      </p:sp>
      <p:sp>
        <p:nvSpPr>
          <p:cNvPr id="9" name="Slide Number Placeholder 8"/>
          <p:cNvSpPr>
            <a:spLocks noGrp="1"/>
          </p:cNvSpPr>
          <p:nvPr>
            <p:ph type="sldNum" sz="quarter" idx="12"/>
          </p:nvPr>
        </p:nvSpPr>
        <p:spPr/>
        <p:txBody>
          <a:bodyPr/>
          <a:lstStyle/>
          <a:p>
            <a:fld id="{3AF3F283-5FE2-4577-855E-004401B14A97}" type="slidenum">
              <a:rPr lang="pl-PL" smtClean="0"/>
              <a:t>‹#›</a:t>
            </a:fld>
            <a:endParaRPr lang="pl-PL"/>
          </a:p>
        </p:txBody>
      </p:sp>
    </p:spTree>
    <p:extLst>
      <p:ext uri="{BB962C8B-B14F-4D97-AF65-F5344CB8AC3E}">
        <p14:creationId xmlns:p14="http://schemas.microsoft.com/office/powerpoint/2010/main" val="263455222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ylko tytu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l-PL"/>
              <a:t>Kliknij, aby edytować styl</a:t>
            </a:r>
            <a:endParaRPr lang="en-US" dirty="0"/>
          </a:p>
        </p:txBody>
      </p:sp>
      <p:sp>
        <p:nvSpPr>
          <p:cNvPr id="3" name="Date Placeholder 2"/>
          <p:cNvSpPr>
            <a:spLocks noGrp="1"/>
          </p:cNvSpPr>
          <p:nvPr>
            <p:ph type="dt" sz="half" idx="10"/>
          </p:nvPr>
        </p:nvSpPr>
        <p:spPr/>
        <p:txBody>
          <a:bodyPr/>
          <a:lstStyle/>
          <a:p>
            <a:fld id="{CB673A0D-CBA7-42CF-9081-12D8A850B1A1}" type="datetimeFigureOut">
              <a:rPr lang="pl-PL" smtClean="0"/>
              <a:t>19.10.2024</a:t>
            </a:fld>
            <a:endParaRPr lang="pl-PL"/>
          </a:p>
        </p:txBody>
      </p:sp>
      <p:sp>
        <p:nvSpPr>
          <p:cNvPr id="4" name="Footer Placeholder 3"/>
          <p:cNvSpPr>
            <a:spLocks noGrp="1"/>
          </p:cNvSpPr>
          <p:nvPr>
            <p:ph type="ftr" sz="quarter" idx="11"/>
          </p:nvPr>
        </p:nvSpPr>
        <p:spPr/>
        <p:txBody>
          <a:bodyPr/>
          <a:lstStyle/>
          <a:p>
            <a:endParaRPr lang="pl-PL"/>
          </a:p>
        </p:txBody>
      </p:sp>
      <p:sp>
        <p:nvSpPr>
          <p:cNvPr id="5" name="Slide Number Placeholder 4"/>
          <p:cNvSpPr>
            <a:spLocks noGrp="1"/>
          </p:cNvSpPr>
          <p:nvPr>
            <p:ph type="sldNum" sz="quarter" idx="12"/>
          </p:nvPr>
        </p:nvSpPr>
        <p:spPr/>
        <p:txBody>
          <a:bodyPr/>
          <a:lstStyle/>
          <a:p>
            <a:fld id="{3AF3F283-5FE2-4577-855E-004401B14A97}" type="slidenum">
              <a:rPr lang="pl-PL" smtClean="0"/>
              <a:t>‹#›</a:t>
            </a:fld>
            <a:endParaRPr lang="pl-PL"/>
          </a:p>
        </p:txBody>
      </p:sp>
    </p:spTree>
    <p:extLst>
      <p:ext uri="{BB962C8B-B14F-4D97-AF65-F5344CB8AC3E}">
        <p14:creationId xmlns:p14="http://schemas.microsoft.com/office/powerpoint/2010/main" val="127165531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usty">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B673A0D-CBA7-42CF-9081-12D8A850B1A1}" type="datetimeFigureOut">
              <a:rPr lang="pl-PL" smtClean="0"/>
              <a:t>19.10.2024</a:t>
            </a:fld>
            <a:endParaRPr lang="pl-PL"/>
          </a:p>
        </p:txBody>
      </p:sp>
      <p:sp>
        <p:nvSpPr>
          <p:cNvPr id="3" name="Footer Placeholder 2"/>
          <p:cNvSpPr>
            <a:spLocks noGrp="1"/>
          </p:cNvSpPr>
          <p:nvPr>
            <p:ph type="ftr" sz="quarter" idx="11"/>
          </p:nvPr>
        </p:nvSpPr>
        <p:spPr/>
        <p:txBody>
          <a:bodyPr/>
          <a:lstStyle/>
          <a:p>
            <a:endParaRPr lang="pl-PL"/>
          </a:p>
        </p:txBody>
      </p:sp>
      <p:sp>
        <p:nvSpPr>
          <p:cNvPr id="4" name="Slide Number Placeholder 3"/>
          <p:cNvSpPr>
            <a:spLocks noGrp="1"/>
          </p:cNvSpPr>
          <p:nvPr>
            <p:ph type="sldNum" sz="quarter" idx="12"/>
          </p:nvPr>
        </p:nvSpPr>
        <p:spPr/>
        <p:txBody>
          <a:bodyPr/>
          <a:lstStyle/>
          <a:p>
            <a:fld id="{3AF3F283-5FE2-4577-855E-004401B14A97}" type="slidenum">
              <a:rPr lang="pl-PL" smtClean="0"/>
              <a:t>‹#›</a:t>
            </a:fld>
            <a:endParaRPr lang="pl-PL"/>
          </a:p>
        </p:txBody>
      </p:sp>
    </p:spTree>
    <p:extLst>
      <p:ext uri="{BB962C8B-B14F-4D97-AF65-F5344CB8AC3E}">
        <p14:creationId xmlns:p14="http://schemas.microsoft.com/office/powerpoint/2010/main" val="151403114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Zawartość z podpisem">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pl-PL"/>
              <a:t>Kliknij, aby edytować styl</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l-PL"/>
              <a:t>Edytuj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l-PL"/>
              <a:t>Edytuj style wzorca tekstu</a:t>
            </a:r>
          </a:p>
        </p:txBody>
      </p:sp>
      <p:sp>
        <p:nvSpPr>
          <p:cNvPr id="5" name="Date Placeholder 4"/>
          <p:cNvSpPr>
            <a:spLocks noGrp="1"/>
          </p:cNvSpPr>
          <p:nvPr>
            <p:ph type="dt" sz="half" idx="10"/>
          </p:nvPr>
        </p:nvSpPr>
        <p:spPr/>
        <p:txBody>
          <a:bodyPr/>
          <a:lstStyle/>
          <a:p>
            <a:fld id="{CB673A0D-CBA7-42CF-9081-12D8A850B1A1}" type="datetimeFigureOut">
              <a:rPr lang="pl-PL" smtClean="0"/>
              <a:t>19.10.2024</a:t>
            </a:fld>
            <a:endParaRPr lang="pl-PL"/>
          </a:p>
        </p:txBody>
      </p:sp>
      <p:sp>
        <p:nvSpPr>
          <p:cNvPr id="6" name="Footer Placeholder 5"/>
          <p:cNvSpPr>
            <a:spLocks noGrp="1"/>
          </p:cNvSpPr>
          <p:nvPr>
            <p:ph type="ftr" sz="quarter" idx="11"/>
          </p:nvPr>
        </p:nvSpPr>
        <p:spPr/>
        <p:txBody>
          <a:bodyPr/>
          <a:lstStyle/>
          <a:p>
            <a:endParaRPr lang="pl-PL"/>
          </a:p>
        </p:txBody>
      </p:sp>
      <p:sp>
        <p:nvSpPr>
          <p:cNvPr id="7" name="Slide Number Placeholder 6"/>
          <p:cNvSpPr>
            <a:spLocks noGrp="1"/>
          </p:cNvSpPr>
          <p:nvPr>
            <p:ph type="sldNum" sz="quarter" idx="12"/>
          </p:nvPr>
        </p:nvSpPr>
        <p:spPr/>
        <p:txBody>
          <a:bodyPr/>
          <a:lstStyle/>
          <a:p>
            <a:fld id="{3AF3F283-5FE2-4577-855E-004401B14A97}" type="slidenum">
              <a:rPr lang="pl-PL" smtClean="0"/>
              <a:t>‹#›</a:t>
            </a:fld>
            <a:endParaRPr lang="pl-PL"/>
          </a:p>
        </p:txBody>
      </p:sp>
    </p:spTree>
    <p:extLst>
      <p:ext uri="{BB962C8B-B14F-4D97-AF65-F5344CB8AC3E}">
        <p14:creationId xmlns:p14="http://schemas.microsoft.com/office/powerpoint/2010/main" val="172170953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az z podpisem">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pl-PL"/>
              <a:t>Kliknij, aby edytować styl</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pl-PL"/>
              <a:t>Kliknij ikonę, aby dodać obraz</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l-PL"/>
              <a:t>Edytuj style wzorca tekstu</a:t>
            </a:r>
          </a:p>
        </p:txBody>
      </p:sp>
      <p:sp>
        <p:nvSpPr>
          <p:cNvPr id="5" name="Date Placeholder 4"/>
          <p:cNvSpPr>
            <a:spLocks noGrp="1"/>
          </p:cNvSpPr>
          <p:nvPr>
            <p:ph type="dt" sz="half" idx="10"/>
          </p:nvPr>
        </p:nvSpPr>
        <p:spPr/>
        <p:txBody>
          <a:bodyPr/>
          <a:lstStyle/>
          <a:p>
            <a:fld id="{CB673A0D-CBA7-42CF-9081-12D8A850B1A1}" type="datetimeFigureOut">
              <a:rPr lang="pl-PL" smtClean="0"/>
              <a:t>19.10.2024</a:t>
            </a:fld>
            <a:endParaRPr lang="pl-PL"/>
          </a:p>
        </p:txBody>
      </p:sp>
      <p:sp>
        <p:nvSpPr>
          <p:cNvPr id="6" name="Footer Placeholder 5"/>
          <p:cNvSpPr>
            <a:spLocks noGrp="1"/>
          </p:cNvSpPr>
          <p:nvPr>
            <p:ph type="ftr" sz="quarter" idx="11"/>
          </p:nvPr>
        </p:nvSpPr>
        <p:spPr/>
        <p:txBody>
          <a:bodyPr/>
          <a:lstStyle/>
          <a:p>
            <a:endParaRPr lang="pl-PL"/>
          </a:p>
        </p:txBody>
      </p:sp>
      <p:sp>
        <p:nvSpPr>
          <p:cNvPr id="7" name="Slide Number Placeholder 6"/>
          <p:cNvSpPr>
            <a:spLocks noGrp="1"/>
          </p:cNvSpPr>
          <p:nvPr>
            <p:ph type="sldNum" sz="quarter" idx="12"/>
          </p:nvPr>
        </p:nvSpPr>
        <p:spPr/>
        <p:txBody>
          <a:bodyPr/>
          <a:lstStyle/>
          <a:p>
            <a:fld id="{3AF3F283-5FE2-4577-855E-004401B14A97}" type="slidenum">
              <a:rPr lang="pl-PL" smtClean="0"/>
              <a:t>‹#›</a:t>
            </a:fld>
            <a:endParaRPr lang="pl-PL"/>
          </a:p>
        </p:txBody>
      </p:sp>
    </p:spTree>
    <p:extLst>
      <p:ext uri="{BB962C8B-B14F-4D97-AF65-F5344CB8AC3E}">
        <p14:creationId xmlns:p14="http://schemas.microsoft.com/office/powerpoint/2010/main" val="248034773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pl-PL"/>
              <a:t>Kliknij, aby edytować styl</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pl-PL"/>
              <a:t>Edytuj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B673A0D-CBA7-42CF-9081-12D8A850B1A1}" type="datetimeFigureOut">
              <a:rPr lang="pl-PL" smtClean="0"/>
              <a:t>19.10.2024</a:t>
            </a:fld>
            <a:endParaRPr lang="pl-PL"/>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pl-PL"/>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AF3F283-5FE2-4577-855E-004401B14A97}" type="slidenum">
              <a:rPr lang="pl-PL" smtClean="0"/>
              <a:t>‹#›</a:t>
            </a:fld>
            <a:endParaRPr lang="pl-PL"/>
          </a:p>
        </p:txBody>
      </p:sp>
    </p:spTree>
    <p:extLst>
      <p:ext uri="{BB962C8B-B14F-4D97-AF65-F5344CB8AC3E}">
        <p14:creationId xmlns:p14="http://schemas.microsoft.com/office/powerpoint/2010/main" val="194905409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7.jpeg"/><Relationship Id="rId2" Type="http://schemas.openxmlformats.org/officeDocument/2006/relationships/image" Target="../media/image2.jpg"/><Relationship Id="rId1" Type="http://schemas.openxmlformats.org/officeDocument/2006/relationships/slideLayout" Target="../slideLayouts/slideLayout1.xml"/><Relationship Id="rId6" Type="http://schemas.openxmlformats.org/officeDocument/2006/relationships/image" Target="../media/image6.jpeg"/><Relationship Id="rId5" Type="http://schemas.openxmlformats.org/officeDocument/2006/relationships/image" Target="../media/image5.jpeg"/><Relationship Id="rId4" Type="http://schemas.openxmlformats.org/officeDocument/2006/relationships/image" Target="../media/image4.jpe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15421692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1028" name="Picture 4" descr="Uniwersytet Ekonomiczny we Wrocławiu">
            <a:extLst>
              <a:ext uri="{FF2B5EF4-FFF2-40B4-BE49-F238E27FC236}">
                <a16:creationId xmlns:a16="http://schemas.microsoft.com/office/drawing/2014/main" id="{E6E66FC6-F228-445F-BCE7-8C418F99B1F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726548" y="3057260"/>
            <a:ext cx="590216" cy="590216"/>
          </a:xfrm>
          <a:prstGeom prst="rect">
            <a:avLst/>
          </a:prstGeom>
          <a:noFill/>
          <a:extLst>
            <a:ext uri="{909E8E84-426E-40DD-AFC4-6F175D3DCCD1}">
              <a14:hiddenFill xmlns:a14="http://schemas.microsoft.com/office/drawing/2010/main">
                <a:solidFill>
                  <a:srgbClr val="FFFFFF"/>
                </a:solidFill>
              </a14:hiddenFill>
            </a:ext>
          </a:extLst>
        </p:spPr>
      </p:pic>
      <p:sp>
        <p:nvSpPr>
          <p:cNvPr id="2" name="Tytuł 1">
            <a:extLst>
              <a:ext uri="{FF2B5EF4-FFF2-40B4-BE49-F238E27FC236}">
                <a16:creationId xmlns:a16="http://schemas.microsoft.com/office/drawing/2014/main" id="{DAA535B2-5BB5-4354-8989-2A6D2220E4AE}"/>
              </a:ext>
            </a:extLst>
          </p:cNvPr>
          <p:cNvSpPr>
            <a:spLocks noGrp="1"/>
          </p:cNvSpPr>
          <p:nvPr>
            <p:ph type="ctrTitle"/>
          </p:nvPr>
        </p:nvSpPr>
        <p:spPr>
          <a:xfrm>
            <a:off x="14805" y="1474572"/>
            <a:ext cx="9144000" cy="1254443"/>
          </a:xfrm>
        </p:spPr>
        <p:txBody>
          <a:bodyPr>
            <a:noAutofit/>
          </a:bodyPr>
          <a:lstStyle/>
          <a:p>
            <a:r>
              <a:rPr lang="en-GB" sz="3600" b="1" dirty="0">
                <a:solidFill>
                  <a:srgbClr val="0070C0"/>
                </a:solidFill>
              </a:rPr>
              <a:t>Hotel improvement based on an electronic word of mouth – a process approach</a:t>
            </a:r>
            <a:endParaRPr lang="pl-PL" sz="3600" b="1" dirty="0">
              <a:solidFill>
                <a:srgbClr val="0070C0"/>
              </a:solidFill>
            </a:endParaRPr>
          </a:p>
        </p:txBody>
      </p:sp>
      <p:sp>
        <p:nvSpPr>
          <p:cNvPr id="3" name="Podtytuł 2">
            <a:extLst>
              <a:ext uri="{FF2B5EF4-FFF2-40B4-BE49-F238E27FC236}">
                <a16:creationId xmlns:a16="http://schemas.microsoft.com/office/drawing/2014/main" id="{D1B062A5-DB65-4BC8-9D06-EE4FE00F7B9F}"/>
              </a:ext>
            </a:extLst>
          </p:cNvPr>
          <p:cNvSpPr>
            <a:spLocks noGrp="1"/>
          </p:cNvSpPr>
          <p:nvPr>
            <p:ph type="subTitle" idx="1"/>
          </p:nvPr>
        </p:nvSpPr>
        <p:spPr>
          <a:xfrm>
            <a:off x="14805" y="3695420"/>
            <a:ext cx="7927412" cy="2061908"/>
          </a:xfrm>
        </p:spPr>
        <p:txBody>
          <a:bodyPr>
            <a:noAutofit/>
          </a:bodyPr>
          <a:lstStyle/>
          <a:p>
            <a:pPr algn="l">
              <a:lnSpc>
                <a:spcPct val="110000"/>
              </a:lnSpc>
            </a:pPr>
            <a:r>
              <a:rPr lang="en-GB" sz="1800" dirty="0"/>
              <a:t>The paper </a:t>
            </a:r>
            <a:r>
              <a:rPr lang="en-GB" sz="1800" b="1" dirty="0"/>
              <a:t>aimed to </a:t>
            </a:r>
            <a:r>
              <a:rPr lang="en-GB" sz="1800" dirty="0"/>
              <a:t>understand how electronic word of mouth is used to improve hotels. Based on information collected from seven hotels, answers were provided to the three </a:t>
            </a:r>
            <a:r>
              <a:rPr lang="en-GB" sz="1800" b="1" dirty="0"/>
              <a:t>research questions</a:t>
            </a:r>
            <a:r>
              <a:rPr lang="pl-PL" sz="1800" dirty="0"/>
              <a:t>:</a:t>
            </a:r>
          </a:p>
          <a:p>
            <a:pPr marL="266700" indent="-266700" algn="l">
              <a:lnSpc>
                <a:spcPct val="110000"/>
              </a:lnSpc>
              <a:spcBef>
                <a:spcPts val="1200"/>
              </a:spcBef>
            </a:pPr>
            <a:r>
              <a:rPr lang="pl-PL" sz="1800" dirty="0"/>
              <a:t>1. </a:t>
            </a:r>
            <a:r>
              <a:rPr lang="en-GB" sz="1800" dirty="0"/>
              <a:t>Which areas of hotel operations are influenced by </a:t>
            </a:r>
            <a:r>
              <a:rPr lang="en-GB" sz="1800" dirty="0" err="1"/>
              <a:t>eWOM</a:t>
            </a:r>
            <a:r>
              <a:rPr lang="en-GB" sz="1800" dirty="0"/>
              <a:t>?</a:t>
            </a:r>
            <a:endParaRPr lang="pl-PL" sz="1800" dirty="0"/>
          </a:p>
          <a:p>
            <a:pPr marL="266700" indent="-266700" algn="l">
              <a:lnSpc>
                <a:spcPct val="110000"/>
              </a:lnSpc>
              <a:spcBef>
                <a:spcPts val="1200"/>
              </a:spcBef>
            </a:pPr>
            <a:r>
              <a:rPr lang="pl-PL" sz="1800" dirty="0"/>
              <a:t>2. </a:t>
            </a:r>
            <a:r>
              <a:rPr lang="en-GB" sz="1800" dirty="0"/>
              <a:t>Have hotels developed and implemented a systematic, process-oriented approach to processing and responding to </a:t>
            </a:r>
            <a:r>
              <a:rPr lang="en-GB" sz="1800" dirty="0" err="1"/>
              <a:t>eWOM</a:t>
            </a:r>
            <a:r>
              <a:rPr lang="en-GB" sz="1800" dirty="0"/>
              <a:t>?</a:t>
            </a:r>
            <a:endParaRPr lang="pl-PL" sz="1800" dirty="0"/>
          </a:p>
          <a:p>
            <a:pPr marL="266700" indent="-266700" algn="l">
              <a:lnSpc>
                <a:spcPct val="110000"/>
              </a:lnSpc>
              <a:spcBef>
                <a:spcPts val="1200"/>
              </a:spcBef>
            </a:pPr>
            <a:r>
              <a:rPr lang="pl-PL" sz="1800" dirty="0"/>
              <a:t>3. </a:t>
            </a:r>
            <a:r>
              <a:rPr lang="en-GB" sz="1800" dirty="0"/>
              <a:t>What kind of changes are introduced in hotels based on </a:t>
            </a:r>
            <a:r>
              <a:rPr lang="en-GB" sz="1800" dirty="0" err="1"/>
              <a:t>eWOM</a:t>
            </a:r>
            <a:r>
              <a:rPr lang="en-GB" sz="1800" dirty="0"/>
              <a:t>?</a:t>
            </a:r>
            <a:endParaRPr lang="pl-PL" sz="1800" dirty="0"/>
          </a:p>
          <a:p>
            <a:pPr algn="l">
              <a:lnSpc>
                <a:spcPct val="110000"/>
              </a:lnSpc>
            </a:pPr>
            <a:endParaRPr lang="pl-PL" sz="1800" dirty="0"/>
          </a:p>
        </p:txBody>
      </p:sp>
      <p:sp>
        <p:nvSpPr>
          <p:cNvPr id="4" name="Podtytuł 2">
            <a:extLst>
              <a:ext uri="{FF2B5EF4-FFF2-40B4-BE49-F238E27FC236}">
                <a16:creationId xmlns:a16="http://schemas.microsoft.com/office/drawing/2014/main" id="{56F7F77E-A812-4D3B-A472-1A5FADEE2F9E}"/>
              </a:ext>
            </a:extLst>
          </p:cNvPr>
          <p:cNvSpPr txBox="1">
            <a:spLocks/>
          </p:cNvSpPr>
          <p:nvPr/>
        </p:nvSpPr>
        <p:spPr>
          <a:xfrm>
            <a:off x="-14805" y="2740956"/>
            <a:ext cx="9144000" cy="2526259"/>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nSpc>
                <a:spcPct val="110000"/>
              </a:lnSpc>
            </a:pPr>
            <a:r>
              <a:rPr lang="pl-PL" sz="1600" dirty="0">
                <a:solidFill>
                  <a:srgbClr val="0070C0"/>
                </a:solidFill>
              </a:rPr>
              <a:t>dr hab. Piotr Rogala, prof. UW; dr hab. Sławomir </a:t>
            </a:r>
            <a:r>
              <a:rPr lang="pl-PL" sz="1600" dirty="0" err="1">
                <a:solidFill>
                  <a:srgbClr val="0070C0"/>
                </a:solidFill>
              </a:rPr>
              <a:t>Wawak</a:t>
            </a:r>
            <a:r>
              <a:rPr lang="pl-PL" sz="1600" dirty="0">
                <a:solidFill>
                  <a:srgbClr val="0070C0"/>
                </a:solidFill>
              </a:rPr>
              <a:t>, prof. UK </a:t>
            </a:r>
          </a:p>
          <a:p>
            <a:pPr algn="l">
              <a:lnSpc>
                <a:spcPct val="110000"/>
              </a:lnSpc>
            </a:pPr>
            <a:endParaRPr lang="pl-PL" dirty="0"/>
          </a:p>
        </p:txBody>
      </p:sp>
      <p:pic>
        <p:nvPicPr>
          <p:cNvPr id="1026" name="Picture 2" descr="Uniwersytet Ekonomiczny w Krakowie - pomaturze.pl">
            <a:extLst>
              <a:ext uri="{FF2B5EF4-FFF2-40B4-BE49-F238E27FC236}">
                <a16:creationId xmlns:a16="http://schemas.microsoft.com/office/drawing/2014/main" id="{9D5FCBA0-7A56-4D46-9971-9ED522B2001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639825" y="3117787"/>
            <a:ext cx="444794" cy="444794"/>
          </a:xfrm>
          <a:prstGeom prst="rect">
            <a:avLst/>
          </a:prstGeom>
          <a:noFill/>
          <a:extLst>
            <a:ext uri="{909E8E84-426E-40DD-AFC4-6F175D3DCCD1}">
              <a14:hiddenFill xmlns:a14="http://schemas.microsoft.com/office/drawing/2010/main">
                <a:solidFill>
                  <a:srgbClr val="FFFFFF"/>
                </a:solidFill>
              </a14:hiddenFill>
            </a:ext>
          </a:extLst>
        </p:spPr>
      </p:pic>
      <p:pic>
        <p:nvPicPr>
          <p:cNvPr id="6" name="Obraz 5">
            <a:extLst>
              <a:ext uri="{FF2B5EF4-FFF2-40B4-BE49-F238E27FC236}">
                <a16:creationId xmlns:a16="http://schemas.microsoft.com/office/drawing/2014/main" id="{F0B29561-71FE-426E-9F17-625637CCD9B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5400000">
            <a:off x="7981853" y="2400434"/>
            <a:ext cx="1327512" cy="996782"/>
          </a:xfrm>
          <a:prstGeom prst="rect">
            <a:avLst/>
          </a:prstGeom>
        </p:spPr>
      </p:pic>
      <p:pic>
        <p:nvPicPr>
          <p:cNvPr id="8" name="Obraz 7">
            <a:extLst>
              <a:ext uri="{FF2B5EF4-FFF2-40B4-BE49-F238E27FC236}">
                <a16:creationId xmlns:a16="http://schemas.microsoft.com/office/drawing/2014/main" id="{EFEDDFFB-0B0C-4617-94C7-87350D445896}"/>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5400000">
            <a:off x="7981853" y="3812841"/>
            <a:ext cx="1327512" cy="996782"/>
          </a:xfrm>
          <a:prstGeom prst="rect">
            <a:avLst/>
          </a:prstGeom>
        </p:spPr>
      </p:pic>
      <p:pic>
        <p:nvPicPr>
          <p:cNvPr id="10" name="Obraz 9">
            <a:extLst>
              <a:ext uri="{FF2B5EF4-FFF2-40B4-BE49-F238E27FC236}">
                <a16:creationId xmlns:a16="http://schemas.microsoft.com/office/drawing/2014/main" id="{A5BF3AF6-B0F9-4866-B9F6-0F485D8F3A5A}"/>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rot="5400000">
            <a:off x="7972873" y="5227485"/>
            <a:ext cx="1345471" cy="1010267"/>
          </a:xfrm>
          <a:prstGeom prst="rect">
            <a:avLst/>
          </a:prstGeom>
        </p:spPr>
      </p:pic>
    </p:spTree>
    <p:extLst>
      <p:ext uri="{BB962C8B-B14F-4D97-AF65-F5344CB8AC3E}">
        <p14:creationId xmlns:p14="http://schemas.microsoft.com/office/powerpoint/2010/main" val="4399156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7" presetClass="entr" presetSubtype="1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3">
                                            <p:txEl>
                                              <p:pRg st="0" end="0"/>
                                            </p:txEl>
                                          </p:spTgt>
                                        </p:tgtEl>
                                        <p:attrNameLst>
                                          <p:attrName>ppt_h</p:attrName>
                                        </p:attrNameLst>
                                      </p:cBhvr>
                                      <p:tavLst>
                                        <p:tav tm="0">
                                          <p:val>
                                            <p:strVal val="#ppt_h"/>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17" presetClass="entr" presetSubtype="10"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p:cTn id="13" dur="500" fill="hold"/>
                                        <p:tgtEl>
                                          <p:spTgt spid="3">
                                            <p:txEl>
                                              <p:pRg st="1" end="1"/>
                                            </p:txEl>
                                          </p:spTgt>
                                        </p:tgtEl>
                                        <p:attrNameLst>
                                          <p:attrName>ppt_w</p:attrName>
                                        </p:attrNameLst>
                                      </p:cBhvr>
                                      <p:tavLst>
                                        <p:tav tm="0">
                                          <p:val>
                                            <p:fltVal val="0"/>
                                          </p:val>
                                        </p:tav>
                                        <p:tav tm="100000">
                                          <p:val>
                                            <p:strVal val="#ppt_w"/>
                                          </p:val>
                                        </p:tav>
                                      </p:tavLst>
                                    </p:anim>
                                    <p:anim calcmode="lin" valueType="num">
                                      <p:cBhvr>
                                        <p:cTn id="14" dur="500" fill="hold"/>
                                        <p:tgtEl>
                                          <p:spTgt spid="3">
                                            <p:txEl>
                                              <p:pRg st="1" end="1"/>
                                            </p:txEl>
                                          </p:spTgt>
                                        </p:tgtEl>
                                        <p:attrNameLst>
                                          <p:attrName>ppt_h</p:attrName>
                                        </p:attrNameLst>
                                      </p:cBhvr>
                                      <p:tavLst>
                                        <p:tav tm="0">
                                          <p:val>
                                            <p:strVal val="#ppt_h"/>
                                          </p:val>
                                        </p:tav>
                                        <p:tav tm="100000">
                                          <p:val>
                                            <p:strVal val="#ppt_h"/>
                                          </p:val>
                                        </p:tav>
                                      </p:tavLst>
                                    </p:anim>
                                  </p:childTnLst>
                                </p:cTn>
                              </p:par>
                            </p:childTnLst>
                          </p:cTn>
                        </p:par>
                      </p:childTnLst>
                    </p:cTn>
                  </p:par>
                  <p:par>
                    <p:cTn id="15" fill="hold">
                      <p:stCondLst>
                        <p:cond delay="indefinite"/>
                      </p:stCondLst>
                      <p:childTnLst>
                        <p:par>
                          <p:cTn id="16" fill="hold">
                            <p:stCondLst>
                              <p:cond delay="0"/>
                            </p:stCondLst>
                            <p:childTnLst>
                              <p:par>
                                <p:cTn id="17" presetID="17" presetClass="entr" presetSubtype="10"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p:cTn id="19" dur="500" fill="hold"/>
                                        <p:tgtEl>
                                          <p:spTgt spid="3">
                                            <p:txEl>
                                              <p:pRg st="2" end="2"/>
                                            </p:txEl>
                                          </p:spTgt>
                                        </p:tgtEl>
                                        <p:attrNameLst>
                                          <p:attrName>ppt_w</p:attrName>
                                        </p:attrNameLst>
                                      </p:cBhvr>
                                      <p:tavLst>
                                        <p:tav tm="0">
                                          <p:val>
                                            <p:fltVal val="0"/>
                                          </p:val>
                                        </p:tav>
                                        <p:tav tm="100000">
                                          <p:val>
                                            <p:strVal val="#ppt_w"/>
                                          </p:val>
                                        </p:tav>
                                      </p:tavLst>
                                    </p:anim>
                                    <p:anim calcmode="lin" valueType="num">
                                      <p:cBhvr>
                                        <p:cTn id="20" dur="500" fill="hold"/>
                                        <p:tgtEl>
                                          <p:spTgt spid="3">
                                            <p:txEl>
                                              <p:pRg st="2" end="2"/>
                                            </p:txEl>
                                          </p:spTgt>
                                        </p:tgtEl>
                                        <p:attrNameLst>
                                          <p:attrName>ppt_h</p:attrName>
                                        </p:attrNameLst>
                                      </p:cBhvr>
                                      <p:tavLst>
                                        <p:tav tm="0">
                                          <p:val>
                                            <p:strVal val="#ppt_h"/>
                                          </p:val>
                                        </p:tav>
                                        <p:tav tm="100000">
                                          <p:val>
                                            <p:strVal val="#ppt_h"/>
                                          </p:val>
                                        </p:tav>
                                      </p:tavLst>
                                    </p:anim>
                                  </p:childTnLst>
                                </p:cTn>
                              </p:par>
                            </p:childTnLst>
                          </p:cTn>
                        </p:par>
                      </p:childTnLst>
                    </p:cTn>
                  </p:par>
                  <p:par>
                    <p:cTn id="21" fill="hold">
                      <p:stCondLst>
                        <p:cond delay="indefinite"/>
                      </p:stCondLst>
                      <p:childTnLst>
                        <p:par>
                          <p:cTn id="22" fill="hold">
                            <p:stCondLst>
                              <p:cond delay="0"/>
                            </p:stCondLst>
                            <p:childTnLst>
                              <p:par>
                                <p:cTn id="23" presetID="17" presetClass="entr" presetSubtype="10"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p:cTn id="25" dur="500" fill="hold"/>
                                        <p:tgtEl>
                                          <p:spTgt spid="3">
                                            <p:txEl>
                                              <p:pRg st="3" end="3"/>
                                            </p:txEl>
                                          </p:spTgt>
                                        </p:tgtEl>
                                        <p:attrNameLst>
                                          <p:attrName>ppt_w</p:attrName>
                                        </p:attrNameLst>
                                      </p:cBhvr>
                                      <p:tavLst>
                                        <p:tav tm="0">
                                          <p:val>
                                            <p:fltVal val="0"/>
                                          </p:val>
                                        </p:tav>
                                        <p:tav tm="100000">
                                          <p:val>
                                            <p:strVal val="#ppt_w"/>
                                          </p:val>
                                        </p:tav>
                                      </p:tavLst>
                                    </p:anim>
                                    <p:anim calcmode="lin" valueType="num">
                                      <p:cBhvr>
                                        <p:cTn id="26" dur="500" fill="hold"/>
                                        <p:tgtEl>
                                          <p:spTgt spid="3">
                                            <p:txEl>
                                              <p:pRg st="3" end="3"/>
                                            </p:txEl>
                                          </p:spTgt>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DAA535B2-5BB5-4354-8989-2A6D2220E4AE}"/>
              </a:ext>
            </a:extLst>
          </p:cNvPr>
          <p:cNvSpPr>
            <a:spLocks noGrp="1"/>
          </p:cNvSpPr>
          <p:nvPr>
            <p:ph type="ctrTitle"/>
          </p:nvPr>
        </p:nvSpPr>
        <p:spPr>
          <a:xfrm>
            <a:off x="0" y="111119"/>
            <a:ext cx="9144000" cy="1254443"/>
          </a:xfrm>
        </p:spPr>
        <p:txBody>
          <a:bodyPr>
            <a:noAutofit/>
          </a:bodyPr>
          <a:lstStyle/>
          <a:p>
            <a:pPr marL="266700" indent="-266700" algn="l">
              <a:lnSpc>
                <a:spcPct val="110000"/>
              </a:lnSpc>
              <a:spcBef>
                <a:spcPts val="1200"/>
              </a:spcBef>
            </a:pPr>
            <a:r>
              <a:rPr lang="pl-PL" sz="3600" b="1" dirty="0">
                <a:solidFill>
                  <a:srgbClr val="0070C0"/>
                </a:solidFill>
              </a:rPr>
              <a:t>1. </a:t>
            </a:r>
            <a:r>
              <a:rPr lang="en-GB" sz="3600" b="1" dirty="0">
                <a:solidFill>
                  <a:srgbClr val="0070C0"/>
                </a:solidFill>
              </a:rPr>
              <a:t>Which areas of hotel operations are influenced by </a:t>
            </a:r>
            <a:r>
              <a:rPr lang="en-GB" sz="3600" b="1" dirty="0" err="1">
                <a:solidFill>
                  <a:srgbClr val="0070C0"/>
                </a:solidFill>
              </a:rPr>
              <a:t>eWOM</a:t>
            </a:r>
            <a:r>
              <a:rPr lang="en-GB" sz="3600" b="1" dirty="0">
                <a:solidFill>
                  <a:srgbClr val="0070C0"/>
                </a:solidFill>
              </a:rPr>
              <a:t>?</a:t>
            </a:r>
            <a:endParaRPr lang="pl-PL" sz="3600" b="1" dirty="0">
              <a:solidFill>
                <a:srgbClr val="0070C0"/>
              </a:solidFill>
            </a:endParaRPr>
          </a:p>
        </p:txBody>
      </p:sp>
      <p:sp>
        <p:nvSpPr>
          <p:cNvPr id="3" name="Podtytuł 2">
            <a:extLst>
              <a:ext uri="{FF2B5EF4-FFF2-40B4-BE49-F238E27FC236}">
                <a16:creationId xmlns:a16="http://schemas.microsoft.com/office/drawing/2014/main" id="{D1B062A5-DB65-4BC8-9D06-EE4FE00F7B9F}"/>
              </a:ext>
            </a:extLst>
          </p:cNvPr>
          <p:cNvSpPr>
            <a:spLocks noGrp="1"/>
          </p:cNvSpPr>
          <p:nvPr>
            <p:ph type="subTitle" idx="1"/>
          </p:nvPr>
        </p:nvSpPr>
        <p:spPr>
          <a:xfrm>
            <a:off x="0" y="1531026"/>
            <a:ext cx="9144000" cy="2526259"/>
          </a:xfrm>
        </p:spPr>
        <p:txBody>
          <a:bodyPr>
            <a:noAutofit/>
          </a:bodyPr>
          <a:lstStyle/>
          <a:p>
            <a:pPr marL="457200" indent="-457200" algn="l">
              <a:buFont typeface="+mj-lt"/>
              <a:buAutoNum type="arabicPeriod"/>
            </a:pPr>
            <a:r>
              <a:rPr lang="pl-PL" sz="2000" b="1" dirty="0">
                <a:solidFill>
                  <a:srgbClr val="C00000"/>
                </a:solidFill>
              </a:rPr>
              <a:t>Marketing</a:t>
            </a:r>
            <a:r>
              <a:rPr lang="pl-PL" sz="2000" dirty="0"/>
              <a:t>. O</a:t>
            </a:r>
            <a:r>
              <a:rPr lang="en-GB" sz="2000" dirty="0" err="1"/>
              <a:t>nline</a:t>
            </a:r>
            <a:r>
              <a:rPr lang="en-GB" sz="2000" dirty="0"/>
              <a:t> reviews are extremely important for hotels, mainly because guests choose a hotel based on this rating. Low ratings significantly reduce interest in the hotel, directly leading to loss of profits. High ratings have a crucial influence on whether guests want to stay at the hotel. Additionally, positive comments can also be used to promote the hotel. </a:t>
            </a:r>
            <a:endParaRPr lang="pl-PL" sz="2000" dirty="0"/>
          </a:p>
          <a:p>
            <a:pPr marL="457200" indent="-457200" algn="l">
              <a:buFont typeface="+mj-lt"/>
              <a:buAutoNum type="arabicPeriod"/>
            </a:pPr>
            <a:r>
              <a:rPr lang="pl-PL" sz="2000" b="1" dirty="0" err="1">
                <a:solidFill>
                  <a:srgbClr val="C00000"/>
                </a:solidFill>
              </a:rPr>
              <a:t>Improvement</a:t>
            </a:r>
            <a:r>
              <a:rPr lang="pl-PL" sz="2000" dirty="0"/>
              <a:t>. O</a:t>
            </a:r>
            <a:r>
              <a:rPr lang="en-GB" sz="2000" dirty="0" err="1"/>
              <a:t>nline</a:t>
            </a:r>
            <a:r>
              <a:rPr lang="en-GB" sz="2000" dirty="0"/>
              <a:t> reviews are also used to improve hotels. Comments indicating problems are treated by hotels as a source of information about changes that need to be introduced. </a:t>
            </a:r>
            <a:r>
              <a:rPr lang="pl-PL" sz="2000" dirty="0"/>
              <a:t>O</a:t>
            </a:r>
            <a:r>
              <a:rPr lang="en-GB" sz="2000" dirty="0" err="1"/>
              <a:t>nline</a:t>
            </a:r>
            <a:r>
              <a:rPr lang="en-GB" sz="2000" dirty="0"/>
              <a:t> reviews are currently the primary way to measure guest satisfaction. It is also one of the most important ways (apart from guests’ personal contact with staff) of collecting information about their needs. </a:t>
            </a:r>
            <a:endParaRPr lang="pl-PL" sz="2000" dirty="0"/>
          </a:p>
          <a:p>
            <a:pPr marL="457200" indent="-457200" algn="l">
              <a:buFont typeface="+mj-lt"/>
              <a:buAutoNum type="arabicPeriod"/>
            </a:pPr>
            <a:r>
              <a:rPr lang="en-GB" sz="2000" b="1" dirty="0">
                <a:solidFill>
                  <a:srgbClr val="C00000"/>
                </a:solidFill>
              </a:rPr>
              <a:t>Communication</a:t>
            </a:r>
            <a:r>
              <a:rPr lang="pl-PL" sz="2000" dirty="0"/>
              <a:t>. H</a:t>
            </a:r>
            <a:r>
              <a:rPr lang="en-GB" sz="2000" dirty="0" err="1"/>
              <a:t>otels</a:t>
            </a:r>
            <a:r>
              <a:rPr lang="en-GB" sz="2000" dirty="0"/>
              <a:t> constantly monitor, analyse and respond to guest reviews online. They try to respond (reply to reviews) as quickly as possible. When they receive a negative assessment, some start a dialogue with the client and try to convince him to change it</a:t>
            </a:r>
            <a:r>
              <a:rPr lang="pl-PL" sz="2000" dirty="0"/>
              <a:t>.</a:t>
            </a:r>
            <a:r>
              <a:rPr lang="en-GB" sz="2000" dirty="0"/>
              <a:t> </a:t>
            </a:r>
            <a:endParaRPr lang="pl-PL" sz="2000" dirty="0"/>
          </a:p>
          <a:p>
            <a:pPr marL="266700" indent="-266700" algn="l">
              <a:lnSpc>
                <a:spcPct val="110000"/>
              </a:lnSpc>
              <a:spcBef>
                <a:spcPts val="1200"/>
              </a:spcBef>
            </a:pPr>
            <a:endParaRPr lang="pl-PL" sz="2000" dirty="0"/>
          </a:p>
        </p:txBody>
      </p:sp>
    </p:spTree>
    <p:extLst>
      <p:ext uri="{BB962C8B-B14F-4D97-AF65-F5344CB8AC3E}">
        <p14:creationId xmlns:p14="http://schemas.microsoft.com/office/powerpoint/2010/main" val="18993621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7" presetClass="entr" presetSubtype="1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3">
                                            <p:txEl>
                                              <p:pRg st="0" end="0"/>
                                            </p:txEl>
                                          </p:spTgt>
                                        </p:tgtEl>
                                        <p:attrNameLst>
                                          <p:attrName>ppt_h</p:attrName>
                                        </p:attrNameLst>
                                      </p:cBhvr>
                                      <p:tavLst>
                                        <p:tav tm="0">
                                          <p:val>
                                            <p:strVal val="#ppt_h"/>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17" presetClass="entr" presetSubtype="10"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p:cTn id="13" dur="500" fill="hold"/>
                                        <p:tgtEl>
                                          <p:spTgt spid="3">
                                            <p:txEl>
                                              <p:pRg st="1" end="1"/>
                                            </p:txEl>
                                          </p:spTgt>
                                        </p:tgtEl>
                                        <p:attrNameLst>
                                          <p:attrName>ppt_w</p:attrName>
                                        </p:attrNameLst>
                                      </p:cBhvr>
                                      <p:tavLst>
                                        <p:tav tm="0">
                                          <p:val>
                                            <p:fltVal val="0"/>
                                          </p:val>
                                        </p:tav>
                                        <p:tav tm="100000">
                                          <p:val>
                                            <p:strVal val="#ppt_w"/>
                                          </p:val>
                                        </p:tav>
                                      </p:tavLst>
                                    </p:anim>
                                    <p:anim calcmode="lin" valueType="num">
                                      <p:cBhvr>
                                        <p:cTn id="14" dur="500" fill="hold"/>
                                        <p:tgtEl>
                                          <p:spTgt spid="3">
                                            <p:txEl>
                                              <p:pRg st="1" end="1"/>
                                            </p:txEl>
                                          </p:spTgt>
                                        </p:tgtEl>
                                        <p:attrNameLst>
                                          <p:attrName>ppt_h</p:attrName>
                                        </p:attrNameLst>
                                      </p:cBhvr>
                                      <p:tavLst>
                                        <p:tav tm="0">
                                          <p:val>
                                            <p:strVal val="#ppt_h"/>
                                          </p:val>
                                        </p:tav>
                                        <p:tav tm="100000">
                                          <p:val>
                                            <p:strVal val="#ppt_h"/>
                                          </p:val>
                                        </p:tav>
                                      </p:tavLst>
                                    </p:anim>
                                  </p:childTnLst>
                                </p:cTn>
                              </p:par>
                            </p:childTnLst>
                          </p:cTn>
                        </p:par>
                      </p:childTnLst>
                    </p:cTn>
                  </p:par>
                  <p:par>
                    <p:cTn id="15" fill="hold">
                      <p:stCondLst>
                        <p:cond delay="indefinite"/>
                      </p:stCondLst>
                      <p:childTnLst>
                        <p:par>
                          <p:cTn id="16" fill="hold">
                            <p:stCondLst>
                              <p:cond delay="0"/>
                            </p:stCondLst>
                            <p:childTnLst>
                              <p:par>
                                <p:cTn id="17" presetID="17" presetClass="entr" presetSubtype="10"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p:cTn id="19" dur="500" fill="hold"/>
                                        <p:tgtEl>
                                          <p:spTgt spid="3">
                                            <p:txEl>
                                              <p:pRg st="2" end="2"/>
                                            </p:txEl>
                                          </p:spTgt>
                                        </p:tgtEl>
                                        <p:attrNameLst>
                                          <p:attrName>ppt_w</p:attrName>
                                        </p:attrNameLst>
                                      </p:cBhvr>
                                      <p:tavLst>
                                        <p:tav tm="0">
                                          <p:val>
                                            <p:fltVal val="0"/>
                                          </p:val>
                                        </p:tav>
                                        <p:tav tm="100000">
                                          <p:val>
                                            <p:strVal val="#ppt_w"/>
                                          </p:val>
                                        </p:tav>
                                      </p:tavLst>
                                    </p:anim>
                                    <p:anim calcmode="lin" valueType="num">
                                      <p:cBhvr>
                                        <p:cTn id="20" dur="500" fill="hold"/>
                                        <p:tgtEl>
                                          <p:spTgt spid="3">
                                            <p:txEl>
                                              <p:pRg st="2" end="2"/>
                                            </p:txEl>
                                          </p:spTgt>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DAA535B2-5BB5-4354-8989-2A6D2220E4AE}"/>
              </a:ext>
            </a:extLst>
          </p:cNvPr>
          <p:cNvSpPr>
            <a:spLocks noGrp="1"/>
          </p:cNvSpPr>
          <p:nvPr>
            <p:ph type="ctrTitle"/>
          </p:nvPr>
        </p:nvSpPr>
        <p:spPr>
          <a:xfrm>
            <a:off x="78379" y="1225818"/>
            <a:ext cx="9144000" cy="1254443"/>
          </a:xfrm>
        </p:spPr>
        <p:txBody>
          <a:bodyPr>
            <a:noAutofit/>
          </a:bodyPr>
          <a:lstStyle/>
          <a:p>
            <a:pPr marL="266700" indent="-266700" algn="l">
              <a:lnSpc>
                <a:spcPct val="110000"/>
              </a:lnSpc>
              <a:spcBef>
                <a:spcPts val="1200"/>
              </a:spcBef>
            </a:pPr>
            <a:r>
              <a:rPr lang="pl-PL" sz="3600" b="1" dirty="0">
                <a:solidFill>
                  <a:srgbClr val="0070C0"/>
                </a:solidFill>
              </a:rPr>
              <a:t>2. </a:t>
            </a:r>
            <a:r>
              <a:rPr lang="en-GB" sz="3600" b="1" dirty="0">
                <a:solidFill>
                  <a:srgbClr val="0070C0"/>
                </a:solidFill>
              </a:rPr>
              <a:t>Have hotels developed and implemented a systematic, process-oriented approach to processing and responding to </a:t>
            </a:r>
            <a:r>
              <a:rPr lang="en-GB" sz="3600" b="1" dirty="0" err="1">
                <a:solidFill>
                  <a:srgbClr val="0070C0"/>
                </a:solidFill>
              </a:rPr>
              <a:t>eWOM</a:t>
            </a:r>
            <a:r>
              <a:rPr lang="en-GB" sz="3600" b="1" dirty="0">
                <a:solidFill>
                  <a:srgbClr val="0070C0"/>
                </a:solidFill>
              </a:rPr>
              <a:t>?</a:t>
            </a:r>
            <a:br>
              <a:rPr lang="pl-PL" sz="3600" b="1" dirty="0"/>
            </a:br>
            <a:endParaRPr lang="pl-PL" sz="3600" b="1" dirty="0"/>
          </a:p>
        </p:txBody>
      </p:sp>
      <p:sp>
        <p:nvSpPr>
          <p:cNvPr id="3" name="Podtytuł 2">
            <a:extLst>
              <a:ext uri="{FF2B5EF4-FFF2-40B4-BE49-F238E27FC236}">
                <a16:creationId xmlns:a16="http://schemas.microsoft.com/office/drawing/2014/main" id="{D1B062A5-DB65-4BC8-9D06-EE4FE00F7B9F}"/>
              </a:ext>
            </a:extLst>
          </p:cNvPr>
          <p:cNvSpPr>
            <a:spLocks noGrp="1"/>
          </p:cNvSpPr>
          <p:nvPr>
            <p:ph type="subTitle" idx="1"/>
          </p:nvPr>
        </p:nvSpPr>
        <p:spPr>
          <a:xfrm>
            <a:off x="322220" y="2313915"/>
            <a:ext cx="5686693" cy="2526259"/>
          </a:xfrm>
        </p:spPr>
        <p:txBody>
          <a:bodyPr>
            <a:noAutofit/>
          </a:bodyPr>
          <a:lstStyle/>
          <a:p>
            <a:pPr algn="just">
              <a:lnSpc>
                <a:spcPct val="150000"/>
              </a:lnSpc>
            </a:pPr>
            <a:r>
              <a:rPr lang="en-GB" dirty="0"/>
              <a:t>In each of the hotels, online reviews are used to drive improvements. However, the actions taken are of an accepted and applied practice but are not formalized in any way (e.g., not described in a documented procedure) and, therefore, not standardized. </a:t>
            </a:r>
            <a:endParaRPr lang="pl-PL" dirty="0"/>
          </a:p>
          <a:p>
            <a:pPr marL="457200" indent="-457200" algn="just">
              <a:buFont typeface="+mj-lt"/>
              <a:buAutoNum type="arabicPeriod"/>
            </a:pPr>
            <a:endParaRPr lang="pl-PL" dirty="0"/>
          </a:p>
        </p:txBody>
      </p:sp>
      <p:pic>
        <p:nvPicPr>
          <p:cNvPr id="5" name="Obraz 4" descr="Obraz zawierający tekst, zrzut ekranu, diagram, linia&#10;&#10;Opis wygenerowany automatycznie">
            <a:extLst>
              <a:ext uri="{FF2B5EF4-FFF2-40B4-BE49-F238E27FC236}">
                <a16:creationId xmlns:a16="http://schemas.microsoft.com/office/drawing/2014/main" id="{5C84AE20-41E5-4331-80F6-7726CAFDE9DF}"/>
              </a:ext>
            </a:extLst>
          </p:cNvPr>
          <p:cNvPicPr/>
          <p:nvPr/>
        </p:nvPicPr>
        <p:blipFill>
          <a:blip r:embed="rId2">
            <a:extLst>
              <a:ext uri="{BEBA8EAE-BF5A-486C-A8C5-ECC9F3942E4B}">
                <a14:imgProps xmlns:a14="http://schemas.microsoft.com/office/drawing/2010/main">
                  <a14:imgLayer r:embed="rId3">
                    <a14:imgEffect>
                      <a14:saturation sat="0"/>
                    </a14:imgEffect>
                  </a14:imgLayer>
                </a14:imgProps>
              </a:ext>
            </a:extLst>
          </a:blip>
          <a:stretch>
            <a:fillRect/>
          </a:stretch>
        </p:blipFill>
        <p:spPr>
          <a:xfrm>
            <a:off x="6252754" y="1757244"/>
            <a:ext cx="2812867" cy="5100755"/>
          </a:xfrm>
          <a:prstGeom prst="rect">
            <a:avLst/>
          </a:prstGeom>
        </p:spPr>
      </p:pic>
    </p:spTree>
    <p:extLst>
      <p:ext uri="{BB962C8B-B14F-4D97-AF65-F5344CB8AC3E}">
        <p14:creationId xmlns:p14="http://schemas.microsoft.com/office/powerpoint/2010/main" val="267397836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DAA535B2-5BB5-4354-8989-2A6D2220E4AE}"/>
              </a:ext>
            </a:extLst>
          </p:cNvPr>
          <p:cNvSpPr>
            <a:spLocks noGrp="1"/>
          </p:cNvSpPr>
          <p:nvPr>
            <p:ph type="ctrTitle"/>
          </p:nvPr>
        </p:nvSpPr>
        <p:spPr>
          <a:xfrm>
            <a:off x="0" y="729858"/>
            <a:ext cx="9144000" cy="1254443"/>
          </a:xfrm>
        </p:spPr>
        <p:txBody>
          <a:bodyPr>
            <a:noAutofit/>
          </a:bodyPr>
          <a:lstStyle/>
          <a:p>
            <a:pPr marL="266700" indent="-266700" algn="l">
              <a:lnSpc>
                <a:spcPct val="110000"/>
              </a:lnSpc>
              <a:spcBef>
                <a:spcPts val="1200"/>
              </a:spcBef>
            </a:pPr>
            <a:r>
              <a:rPr lang="pl-PL" sz="3600" b="1" dirty="0">
                <a:solidFill>
                  <a:srgbClr val="0D93B3"/>
                </a:solidFill>
              </a:rPr>
              <a:t>3. </a:t>
            </a:r>
            <a:r>
              <a:rPr lang="en-GB" sz="3600" b="1" dirty="0">
                <a:solidFill>
                  <a:srgbClr val="0D93B3"/>
                </a:solidFill>
              </a:rPr>
              <a:t>What kind of changes are introduced in hotels based on </a:t>
            </a:r>
            <a:r>
              <a:rPr lang="en-GB" sz="3600" b="1" dirty="0" err="1">
                <a:solidFill>
                  <a:srgbClr val="0D93B3"/>
                </a:solidFill>
              </a:rPr>
              <a:t>eWOM</a:t>
            </a:r>
            <a:r>
              <a:rPr lang="en-GB" sz="3600" b="1" dirty="0">
                <a:solidFill>
                  <a:srgbClr val="0D93B3"/>
                </a:solidFill>
              </a:rPr>
              <a:t>?</a:t>
            </a:r>
            <a:br>
              <a:rPr lang="pl-PL" sz="3600" b="1" dirty="0">
                <a:solidFill>
                  <a:srgbClr val="0D93B3"/>
                </a:solidFill>
              </a:rPr>
            </a:br>
            <a:endParaRPr lang="pl-PL" sz="3600" b="1" dirty="0">
              <a:solidFill>
                <a:srgbClr val="0D93B3"/>
              </a:solidFill>
            </a:endParaRPr>
          </a:p>
        </p:txBody>
      </p:sp>
      <p:sp>
        <p:nvSpPr>
          <p:cNvPr id="3" name="Podtytuł 2">
            <a:extLst>
              <a:ext uri="{FF2B5EF4-FFF2-40B4-BE49-F238E27FC236}">
                <a16:creationId xmlns:a16="http://schemas.microsoft.com/office/drawing/2014/main" id="{D1B062A5-DB65-4BC8-9D06-EE4FE00F7B9F}"/>
              </a:ext>
            </a:extLst>
          </p:cNvPr>
          <p:cNvSpPr>
            <a:spLocks noGrp="1"/>
          </p:cNvSpPr>
          <p:nvPr>
            <p:ph type="subTitle" idx="1"/>
          </p:nvPr>
        </p:nvSpPr>
        <p:spPr>
          <a:xfrm>
            <a:off x="0" y="1453869"/>
            <a:ext cx="9144000" cy="2526259"/>
          </a:xfrm>
        </p:spPr>
        <p:txBody>
          <a:bodyPr>
            <a:noAutofit/>
          </a:bodyPr>
          <a:lstStyle/>
          <a:p>
            <a:r>
              <a:rPr lang="en-GB" sz="2200" dirty="0"/>
              <a:t>The number and importance of improvements were assessed as relatively low. Only during one interview, it was stated that the hotel had introduced significant changes within the first year of operation. </a:t>
            </a:r>
            <a:endParaRPr lang="pl-PL" sz="2200" dirty="0"/>
          </a:p>
          <a:p>
            <a:r>
              <a:rPr lang="en-GB" sz="2200" dirty="0"/>
              <a:t>Visitor feedback covered various areas but was mainly concerned with minor technical faults and one-off incidents.</a:t>
            </a:r>
            <a:endParaRPr lang="pl-PL" sz="2200" dirty="0"/>
          </a:p>
          <a:p>
            <a:pPr marL="266700" indent="-266700" algn="l">
              <a:lnSpc>
                <a:spcPct val="110000"/>
              </a:lnSpc>
              <a:spcBef>
                <a:spcPts val="1200"/>
              </a:spcBef>
            </a:pPr>
            <a:endParaRPr lang="pl-PL" sz="2200" dirty="0"/>
          </a:p>
        </p:txBody>
      </p:sp>
      <p:pic>
        <p:nvPicPr>
          <p:cNvPr id="4" name="Obraz 3">
            <a:extLst>
              <a:ext uri="{FF2B5EF4-FFF2-40B4-BE49-F238E27FC236}">
                <a16:creationId xmlns:a16="http://schemas.microsoft.com/office/drawing/2014/main" id="{4C04678F-1746-4833-AD71-5BD8CC125058}"/>
              </a:ext>
            </a:extLst>
          </p:cNvPr>
          <p:cNvPicPr>
            <a:picLocks noChangeAspect="1"/>
          </p:cNvPicPr>
          <p:nvPr/>
        </p:nvPicPr>
        <p:blipFill>
          <a:blip r:embed="rId2"/>
          <a:stretch>
            <a:fillRect/>
          </a:stretch>
        </p:blipFill>
        <p:spPr>
          <a:xfrm>
            <a:off x="1245326" y="3449696"/>
            <a:ext cx="6966855" cy="3311034"/>
          </a:xfrm>
          <a:prstGeom prst="rect">
            <a:avLst/>
          </a:prstGeom>
        </p:spPr>
      </p:pic>
    </p:spTree>
    <p:extLst>
      <p:ext uri="{BB962C8B-B14F-4D97-AF65-F5344CB8AC3E}">
        <p14:creationId xmlns:p14="http://schemas.microsoft.com/office/powerpoint/2010/main" val="29906941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7" presetClass="entr" presetSubtype="1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Motyw pakietu Office">
  <a:themeElements>
    <a:clrScheme name="Motyw pakietu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Motyw pakietu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Motyw pakietu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97</TotalTime>
  <Words>450</Words>
  <Application>Microsoft Office PowerPoint</Application>
  <PresentationFormat>Pokaz na ekranie (4:3)</PresentationFormat>
  <Paragraphs>15</Paragraphs>
  <Slides>5</Slides>
  <Notes>0</Notes>
  <HiddenSlides>0</HiddenSlides>
  <MMClips>0</MMClips>
  <ScaleCrop>false</ScaleCrop>
  <HeadingPairs>
    <vt:vector size="6" baseType="variant">
      <vt:variant>
        <vt:lpstr>Używane czcionki</vt:lpstr>
      </vt:variant>
      <vt:variant>
        <vt:i4>3</vt:i4>
      </vt:variant>
      <vt:variant>
        <vt:lpstr>Motyw</vt:lpstr>
      </vt:variant>
      <vt:variant>
        <vt:i4>1</vt:i4>
      </vt:variant>
      <vt:variant>
        <vt:lpstr>Tytuły slajdów</vt:lpstr>
      </vt:variant>
      <vt:variant>
        <vt:i4>5</vt:i4>
      </vt:variant>
    </vt:vector>
  </HeadingPairs>
  <TitlesOfParts>
    <vt:vector size="9" baseType="lpstr">
      <vt:lpstr>Arial</vt:lpstr>
      <vt:lpstr>Calibri</vt:lpstr>
      <vt:lpstr>Calibri Light</vt:lpstr>
      <vt:lpstr>Motyw pakietu Office</vt:lpstr>
      <vt:lpstr>Prezentacja programu PowerPoint</vt:lpstr>
      <vt:lpstr>Hotel improvement based on an electronic word of mouth – a process approach</vt:lpstr>
      <vt:lpstr>1. Which areas of hotel operations are influenced by eWOM?</vt:lpstr>
      <vt:lpstr>2. Have hotels developed and implemented a systematic, process-oriented approach to processing and responding to eWOM? </vt:lpstr>
      <vt:lpstr>3. What kind of changes are introduced in hotels based on eWOM?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Prezentacja programu PowerPoint</dc:title>
  <dc:creator>Magdalena Muradin</dc:creator>
  <cp:lastModifiedBy>Rev</cp:lastModifiedBy>
  <cp:revision>12</cp:revision>
  <dcterms:created xsi:type="dcterms:W3CDTF">2024-09-12T16:00:15Z</dcterms:created>
  <dcterms:modified xsi:type="dcterms:W3CDTF">2024-10-19T18:03:50Z</dcterms:modified>
</cp:coreProperties>
</file>