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1364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19.10.2024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A535B2-5BB5-4354-8989-2A6D2220E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9680" y="1024405"/>
            <a:ext cx="6553200" cy="622977"/>
          </a:xfrm>
        </p:spPr>
        <p:txBody>
          <a:bodyPr>
            <a:noAutofit/>
          </a:bodyPr>
          <a:lstStyle/>
          <a:p>
            <a:pPr algn="l"/>
            <a:r>
              <a:rPr lang="pl-PL" sz="1800" b="1" dirty="0"/>
              <a:t>  </a:t>
            </a:r>
            <a:r>
              <a:rPr lang="pl-PL" sz="1600" b="1" i="1" dirty="0"/>
              <a:t>ZACHOWANIA CYRKULARNE CZŁONKÓW GOSPODARSTW DOMOWYCH - PRZYKŁAD z POLSKI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597273"/>
            <a:ext cx="4439920" cy="4856480"/>
          </a:xfrm>
        </p:spPr>
        <p:txBody>
          <a:bodyPr>
            <a:noAutofit/>
          </a:bodyPr>
          <a:lstStyle/>
          <a:p>
            <a:pPr algn="l"/>
            <a:r>
              <a:rPr lang="pl-PL" sz="1720" b="1" dirty="0"/>
              <a:t>Celem badania </a:t>
            </a:r>
            <a:r>
              <a:rPr lang="pl-PL" sz="1720" dirty="0"/>
              <a:t>było zidentyfikowanie czynników i głównych motywów (środowiskowych i oszczędnościowych), które znacząco wpływają na podejmowanie przez gospodarstwa domowe </a:t>
            </a:r>
            <a:r>
              <a:rPr lang="pl-PL" sz="1720" dirty="0" err="1"/>
              <a:t>zachowań</a:t>
            </a:r>
            <a:r>
              <a:rPr lang="pl-PL" sz="1720" dirty="0"/>
              <a:t> związanych z obiegiem zamkniętym.</a:t>
            </a:r>
          </a:p>
          <a:p>
            <a:pPr algn="l"/>
            <a:r>
              <a:rPr lang="pl-PL" sz="1720" b="1" dirty="0"/>
              <a:t>Metoda: </a:t>
            </a:r>
            <a:r>
              <a:rPr lang="pl-PL" sz="1720" dirty="0"/>
              <a:t>W oparciu o założenia Teorii Planowanego Zachowania (TPB) opracowano model CB-SEM ze zmiennymi ukrytymi: postawą (AT), subiektywnymi normami (SN), postrzeganą kontrolą behawioralną (PBC), intencją (INT) i </a:t>
            </a:r>
            <a:r>
              <a:rPr lang="pl-PL" sz="1720" dirty="0" err="1"/>
              <a:t>zachowaniami</a:t>
            </a:r>
            <a:r>
              <a:rPr lang="pl-PL" sz="1720" dirty="0"/>
              <a:t> cyrkularnymi (CB) </a:t>
            </a:r>
            <a:r>
              <a:rPr lang="el-GR" sz="1720" dirty="0"/>
              <a:t>(α=0.05, </a:t>
            </a:r>
            <a:r>
              <a:rPr lang="en-US" sz="1720" dirty="0"/>
              <a:t>p&lt;</a:t>
            </a:r>
            <a:r>
              <a:rPr lang="el-GR" sz="1720" dirty="0"/>
              <a:t>α)</a:t>
            </a:r>
            <a:r>
              <a:rPr lang="pl-PL" sz="1720" dirty="0"/>
              <a:t>.</a:t>
            </a:r>
          </a:p>
          <a:p>
            <a:pPr algn="l"/>
            <a:r>
              <a:rPr lang="en-US" sz="1720" b="1" i="1" dirty="0"/>
              <a:t>H1: </a:t>
            </a:r>
            <a:r>
              <a:rPr lang="pl-PL" sz="1720" dirty="0"/>
              <a:t>Ze względu na charakter TPB, postawa (AT), subiektywne normy (SN) i postrzegana kontrola behawioralna (PBC) mają podobny wpływ na intencję (INT).</a:t>
            </a:r>
            <a:endParaRPr lang="en-US" sz="1720" dirty="0"/>
          </a:p>
          <a:p>
            <a:pPr algn="l"/>
            <a:r>
              <a:rPr lang="en-US" sz="1720" b="1" i="1" dirty="0"/>
              <a:t>H2: </a:t>
            </a:r>
            <a:r>
              <a:rPr lang="pl-PL" sz="1720" dirty="0"/>
              <a:t>Podejmowanie </a:t>
            </a:r>
            <a:r>
              <a:rPr lang="pl-PL" sz="1720" dirty="0" err="1"/>
              <a:t>zachowań</a:t>
            </a:r>
            <a:r>
              <a:rPr lang="pl-PL" sz="1720" dirty="0"/>
              <a:t> cyrkularnych jest motywowane aspektami środowiskowymi w większym stopniu niż motywami oszczędnościowymi.</a:t>
            </a:r>
          </a:p>
        </p:txBody>
      </p:sp>
      <p:sp>
        <p:nvSpPr>
          <p:cNvPr id="4" name="Podtytuł 2">
            <a:extLst>
              <a:ext uri="{FF2B5EF4-FFF2-40B4-BE49-F238E27FC236}">
                <a16:creationId xmlns:a16="http://schemas.microsoft.com/office/drawing/2014/main" id="{EE6146AD-9C3E-6646-6876-EEA4FF1C0C37}"/>
              </a:ext>
            </a:extLst>
          </p:cNvPr>
          <p:cNvSpPr txBox="1">
            <a:spLocks/>
          </p:cNvSpPr>
          <p:nvPr/>
        </p:nvSpPr>
        <p:spPr>
          <a:xfrm>
            <a:off x="4226560" y="849145"/>
            <a:ext cx="4917440" cy="492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200" dirty="0">
                <a:solidFill>
                  <a:schemeClr val="bg1"/>
                </a:solidFill>
              </a:rPr>
              <a:t>Elżbieta Szczygieł</a:t>
            </a:r>
            <a:r>
              <a:rPr lang="pl-PL" sz="1200" baseline="30000" dirty="0">
                <a:solidFill>
                  <a:schemeClr val="bg1"/>
                </a:solidFill>
              </a:rPr>
              <a:t> </a:t>
            </a:r>
            <a:r>
              <a:rPr lang="pl-PL" sz="1200" dirty="0">
                <a:solidFill>
                  <a:schemeClr val="bg1"/>
                </a:solidFill>
              </a:rPr>
              <a:t>Uniwersytet Komisji Edukacji Narodowej w Krakowie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AAF1B59E-C37D-8BAC-6654-BA1AB8EE2C6E}"/>
              </a:ext>
            </a:extLst>
          </p:cNvPr>
          <p:cNvSpPr txBox="1">
            <a:spLocks/>
          </p:cNvSpPr>
          <p:nvPr/>
        </p:nvSpPr>
        <p:spPr>
          <a:xfrm>
            <a:off x="4358640" y="4381723"/>
            <a:ext cx="4785360" cy="24762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1720" b="1" dirty="0"/>
              <a:t>Rezultaty: </a:t>
            </a:r>
            <a:r>
              <a:rPr lang="pl-PL" sz="1720" dirty="0"/>
              <a:t>Bezpośrednie powiązania między PBC </a:t>
            </a:r>
            <a:br>
              <a:rPr lang="pl-PL" sz="1720" dirty="0"/>
            </a:br>
            <a:r>
              <a:rPr lang="pl-PL" sz="1720" dirty="0"/>
              <a:t>i CB oraz między AT i CB okazały się nieistotne statystycznie. Subiektywne normy (SN) okazały się nieistotnym czynnikiem wpływającym na intencje (INT). H1 częściowo potwierdzona. Czynniki wpływające i tworzące model były związane z motywem środowiskowym w znacznie większym stopniu niż z motywem finansowym (H2).</a:t>
            </a:r>
          </a:p>
        </p:txBody>
      </p:sp>
      <p:pic>
        <p:nvPicPr>
          <p:cNvPr id="6" name="Obraz 5" descr="Obraz zawierający diagram, linia, rysowanie&#10;&#10;Opis wygenerowany automatycznie">
            <a:extLst>
              <a:ext uri="{FF2B5EF4-FFF2-40B4-BE49-F238E27FC236}">
                <a16:creationId xmlns:a16="http://schemas.microsoft.com/office/drawing/2014/main" id="{37CC4732-D74C-7686-3D3B-17C5C9BF92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640" y="1409877"/>
            <a:ext cx="4612640" cy="2903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Obraz zawierający diagram, linia, rysowanie&#10;&#10;Opis wygenerowany automatycznie">
            <a:extLst>
              <a:ext uri="{FF2B5EF4-FFF2-40B4-BE49-F238E27FC236}">
                <a16:creationId xmlns:a16="http://schemas.microsoft.com/office/drawing/2014/main" id="{2E975CA7-14C9-2930-4207-6EA3F2857E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46" y="386080"/>
            <a:ext cx="8588706" cy="607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35863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206</Words>
  <Application>Microsoft Office PowerPoint</Application>
  <PresentationFormat>Pokaz na ekranie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Motyw pakietu Office</vt:lpstr>
      <vt:lpstr>Prezentacja programu PowerPoint</vt:lpstr>
      <vt:lpstr>  ZACHOWANIA CYRKULARNE CZŁONKÓW GOSPODARSTW DOMOWYCH - PRZYKŁAD z POLSKI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Elżbieta Szczygieł</cp:lastModifiedBy>
  <cp:revision>38</cp:revision>
  <dcterms:created xsi:type="dcterms:W3CDTF">2024-09-12T16:00:15Z</dcterms:created>
  <dcterms:modified xsi:type="dcterms:W3CDTF">2024-10-19T08:32:17Z</dcterms:modified>
</cp:coreProperties>
</file>