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0" r:id="rId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94E4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93" autoAdjust="0"/>
    <p:restoredTop sz="94660"/>
  </p:normalViewPr>
  <p:slideViewPr>
    <p:cSldViewPr snapToGrid="0" showGuides="1">
      <p:cViewPr varScale="1">
        <p:scale>
          <a:sx n="114" d="100"/>
          <a:sy n="114" d="100"/>
        </p:scale>
        <p:origin x="1536" y="16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73A0D-CBA7-42CF-9081-12D8A850B1A1}" type="datetimeFigureOut">
              <a:rPr lang="pl-PL" smtClean="0"/>
              <a:t>21.10.2024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3F283-5FE2-4577-855E-004401B14A9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725062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73A0D-CBA7-42CF-9081-12D8A850B1A1}" type="datetimeFigureOut">
              <a:rPr lang="pl-PL" smtClean="0"/>
              <a:t>21.10.2024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3F283-5FE2-4577-855E-004401B14A9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742530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73A0D-CBA7-42CF-9081-12D8A850B1A1}" type="datetimeFigureOut">
              <a:rPr lang="pl-PL" smtClean="0"/>
              <a:t>21.10.2024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3F283-5FE2-4577-855E-004401B14A9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614032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73A0D-CBA7-42CF-9081-12D8A850B1A1}" type="datetimeFigureOut">
              <a:rPr lang="pl-PL" smtClean="0"/>
              <a:t>21.10.2024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3F283-5FE2-4577-855E-004401B14A9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741377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73A0D-CBA7-42CF-9081-12D8A850B1A1}" type="datetimeFigureOut">
              <a:rPr lang="pl-PL" smtClean="0"/>
              <a:t>21.10.2024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3F283-5FE2-4577-855E-004401B14A9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286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73A0D-CBA7-42CF-9081-12D8A850B1A1}" type="datetimeFigureOut">
              <a:rPr lang="pl-PL" smtClean="0"/>
              <a:t>21.10.2024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3F283-5FE2-4577-855E-004401B14A9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372779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73A0D-CBA7-42CF-9081-12D8A850B1A1}" type="datetimeFigureOut">
              <a:rPr lang="pl-PL" smtClean="0"/>
              <a:t>21.10.2024</a:t>
            </a:fld>
            <a:endParaRPr lang="pl-P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3F283-5FE2-4577-855E-004401B14A9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345522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73A0D-CBA7-42CF-9081-12D8A850B1A1}" type="datetimeFigureOut">
              <a:rPr lang="pl-PL" smtClean="0"/>
              <a:t>21.10.2024</a:t>
            </a:fld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3F283-5FE2-4577-855E-004401B14A9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716553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73A0D-CBA7-42CF-9081-12D8A850B1A1}" type="datetimeFigureOut">
              <a:rPr lang="pl-PL" smtClean="0"/>
              <a:t>21.10.2024</a:t>
            </a:fld>
            <a:endParaRPr lang="pl-P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3F283-5FE2-4577-855E-004401B14A9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140311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73A0D-CBA7-42CF-9081-12D8A850B1A1}" type="datetimeFigureOut">
              <a:rPr lang="pl-PL" smtClean="0"/>
              <a:t>21.10.2024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3F283-5FE2-4577-855E-004401B14A9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217095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73A0D-CBA7-42CF-9081-12D8A850B1A1}" type="datetimeFigureOut">
              <a:rPr lang="pl-PL" smtClean="0"/>
              <a:t>21.10.2024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3F283-5FE2-4577-855E-004401B14A9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803477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673A0D-CBA7-42CF-9081-12D8A850B1A1}" type="datetimeFigureOut">
              <a:rPr lang="pl-PL" smtClean="0"/>
              <a:t>21.10.2024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F3F283-5FE2-4577-855E-004401B14A9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490540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542169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BB85C4A-E233-EE7B-B544-2EB6784E74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17DBA2E-85E8-CB7A-A186-6C3E6FEFF72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2083" y="1799329"/>
            <a:ext cx="7772400" cy="485078"/>
          </a:xfrm>
        </p:spPr>
        <p:txBody>
          <a:bodyPr>
            <a:normAutofit/>
          </a:bodyPr>
          <a:lstStyle/>
          <a:p>
            <a:r>
              <a:rPr lang="pl-PL" sz="24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„Proces zmiany w organizacji w ujęciu projektowym”</a:t>
            </a:r>
            <a:endParaRPr lang="pl-PL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D7B7C4B3-5CC2-F8F0-9D3D-10F136FF49E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512634" y="1120796"/>
            <a:ext cx="5631366" cy="827881"/>
          </a:xfrm>
        </p:spPr>
        <p:txBody>
          <a:bodyPr>
            <a:normAutofit/>
          </a:bodyPr>
          <a:lstStyle/>
          <a:p>
            <a:pPr algn="l"/>
            <a:r>
              <a:rPr lang="pl-PL" sz="1800" dirty="0">
                <a:cs typeface="Arial" panose="020B0604020202020204" pitchFamily="34" charset="0"/>
              </a:rPr>
              <a:t>mgr inż. Marek Walczyński, mgr inż. Iwona Michałowska</a:t>
            </a:r>
          </a:p>
          <a:p>
            <a:pPr algn="l"/>
            <a:r>
              <a:rPr lang="pl-PL" sz="1800" dirty="0">
                <a:cs typeface="Arial" panose="020B0604020202020204" pitchFamily="34" charset="0"/>
              </a:rPr>
              <a:t>Wydział Inżynierii Zarządzania, Politechnika Poznańska</a:t>
            </a:r>
          </a:p>
        </p:txBody>
      </p:sp>
      <p:sp>
        <p:nvSpPr>
          <p:cNvPr id="4" name="Podtytuł 2">
            <a:extLst>
              <a:ext uri="{FF2B5EF4-FFF2-40B4-BE49-F238E27FC236}">
                <a16:creationId xmlns:a16="http://schemas.microsoft.com/office/drawing/2014/main" id="{60B2F30C-696F-EDA8-7C88-09193E3FA01F}"/>
              </a:ext>
            </a:extLst>
          </p:cNvPr>
          <p:cNvSpPr txBox="1">
            <a:spLocks/>
          </p:cNvSpPr>
          <p:nvPr/>
        </p:nvSpPr>
        <p:spPr>
          <a:xfrm>
            <a:off x="355909" y="2284677"/>
            <a:ext cx="8424747" cy="115684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pl-PL" sz="1800" dirty="0"/>
              <a:t>Zmiana w organizacji to nieodłączny element jej rozwoju, doskonalenia i adaptacji do zmieniającego się otoczenia. Podejście projektowe pozwala na systematyczne i kontrolowane przeprowadzenie procesu zmian przy minimalizacji ryzyka i zwiększa szanse na utrzymanie nowego stanu w organizacji.</a:t>
            </a:r>
          </a:p>
        </p:txBody>
      </p:sp>
      <p:sp>
        <p:nvSpPr>
          <p:cNvPr id="7" name="Podtytuł 2">
            <a:extLst>
              <a:ext uri="{FF2B5EF4-FFF2-40B4-BE49-F238E27FC236}">
                <a16:creationId xmlns:a16="http://schemas.microsoft.com/office/drawing/2014/main" id="{3F4DDBF0-1347-B3E7-4E2F-C20B0BCE452D}"/>
              </a:ext>
            </a:extLst>
          </p:cNvPr>
          <p:cNvSpPr txBox="1">
            <a:spLocks/>
          </p:cNvSpPr>
          <p:nvPr/>
        </p:nvSpPr>
        <p:spPr>
          <a:xfrm>
            <a:off x="200960" y="3416159"/>
            <a:ext cx="3788628" cy="2980755"/>
          </a:xfrm>
          <a:prstGeom prst="rect">
            <a:avLst/>
          </a:prstGeom>
          <a:ln w="19050">
            <a:solidFill>
              <a:schemeClr val="accent2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1800" dirty="0"/>
              <a:t>ZMIANA W ORGANIZACJI</a:t>
            </a:r>
          </a:p>
        </p:txBody>
      </p:sp>
      <p:sp>
        <p:nvSpPr>
          <p:cNvPr id="8" name="Podtytuł 2">
            <a:extLst>
              <a:ext uri="{FF2B5EF4-FFF2-40B4-BE49-F238E27FC236}">
                <a16:creationId xmlns:a16="http://schemas.microsoft.com/office/drawing/2014/main" id="{7DB5E5A2-EDDC-51D3-F991-E8795E430E40}"/>
              </a:ext>
            </a:extLst>
          </p:cNvPr>
          <p:cNvSpPr txBox="1">
            <a:spLocks/>
          </p:cNvSpPr>
          <p:nvPr/>
        </p:nvSpPr>
        <p:spPr>
          <a:xfrm>
            <a:off x="3989587" y="3416159"/>
            <a:ext cx="3046833" cy="2980755"/>
          </a:xfrm>
          <a:prstGeom prst="rect">
            <a:avLst/>
          </a:prstGeom>
          <a:ln w="19050">
            <a:solidFill>
              <a:schemeClr val="accent2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1800" dirty="0"/>
              <a:t>PODEJŚCIE PROJEKTOWE</a:t>
            </a:r>
          </a:p>
        </p:txBody>
      </p:sp>
      <p:sp>
        <p:nvSpPr>
          <p:cNvPr id="9" name="Prostokąt zaokrąglony 8">
            <a:extLst>
              <a:ext uri="{FF2B5EF4-FFF2-40B4-BE49-F238E27FC236}">
                <a16:creationId xmlns:a16="http://schemas.microsoft.com/office/drawing/2014/main" id="{D338661F-23C7-690D-4ED3-AD63B0833F46}"/>
              </a:ext>
            </a:extLst>
          </p:cNvPr>
          <p:cNvSpPr/>
          <p:nvPr/>
        </p:nvSpPr>
        <p:spPr>
          <a:xfrm>
            <a:off x="4649791" y="3787645"/>
            <a:ext cx="1764217" cy="401444"/>
          </a:xfrm>
          <a:prstGeom prst="roundRect">
            <a:avLst/>
          </a:prstGeom>
          <a:solidFill>
            <a:srgbClr val="294E49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/>
              <a:t>Diagnoza</a:t>
            </a:r>
          </a:p>
        </p:txBody>
      </p:sp>
      <p:sp>
        <p:nvSpPr>
          <p:cNvPr id="10" name="Prostokąt zaokrąglony 9">
            <a:extLst>
              <a:ext uri="{FF2B5EF4-FFF2-40B4-BE49-F238E27FC236}">
                <a16:creationId xmlns:a16="http://schemas.microsoft.com/office/drawing/2014/main" id="{C3DE4382-A1EE-5A4F-C9ED-DD71AEEFD3F3}"/>
              </a:ext>
            </a:extLst>
          </p:cNvPr>
          <p:cNvSpPr/>
          <p:nvPr/>
        </p:nvSpPr>
        <p:spPr>
          <a:xfrm>
            <a:off x="4649789" y="4283129"/>
            <a:ext cx="1764216" cy="401444"/>
          </a:xfrm>
          <a:prstGeom prst="roundRect">
            <a:avLst/>
          </a:prstGeom>
          <a:solidFill>
            <a:srgbClr val="294E49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/>
              <a:t>Planowanie</a:t>
            </a:r>
          </a:p>
        </p:txBody>
      </p:sp>
      <p:sp>
        <p:nvSpPr>
          <p:cNvPr id="11" name="Prostokąt zaokrąglony 10">
            <a:extLst>
              <a:ext uri="{FF2B5EF4-FFF2-40B4-BE49-F238E27FC236}">
                <a16:creationId xmlns:a16="http://schemas.microsoft.com/office/drawing/2014/main" id="{E356E099-13EF-1834-8A1D-AAD959AB03F0}"/>
              </a:ext>
            </a:extLst>
          </p:cNvPr>
          <p:cNvSpPr/>
          <p:nvPr/>
        </p:nvSpPr>
        <p:spPr>
          <a:xfrm>
            <a:off x="4649789" y="4777764"/>
            <a:ext cx="1764216" cy="401444"/>
          </a:xfrm>
          <a:prstGeom prst="roundRect">
            <a:avLst/>
          </a:prstGeom>
          <a:solidFill>
            <a:srgbClr val="294E49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/>
              <a:t>Wdrożenie</a:t>
            </a:r>
          </a:p>
        </p:txBody>
      </p:sp>
      <p:sp>
        <p:nvSpPr>
          <p:cNvPr id="12" name="Prostokąt zaokrąglony 11">
            <a:extLst>
              <a:ext uri="{FF2B5EF4-FFF2-40B4-BE49-F238E27FC236}">
                <a16:creationId xmlns:a16="http://schemas.microsoft.com/office/drawing/2014/main" id="{2D133D96-E09F-899A-9B8D-FB5A199F53BD}"/>
              </a:ext>
            </a:extLst>
          </p:cNvPr>
          <p:cNvSpPr/>
          <p:nvPr/>
        </p:nvSpPr>
        <p:spPr>
          <a:xfrm>
            <a:off x="4649789" y="5272399"/>
            <a:ext cx="1764217" cy="401444"/>
          </a:xfrm>
          <a:prstGeom prst="roundRect">
            <a:avLst/>
          </a:prstGeom>
          <a:solidFill>
            <a:srgbClr val="294E49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/>
              <a:t>Monitorowanie</a:t>
            </a:r>
          </a:p>
        </p:txBody>
      </p:sp>
      <p:sp>
        <p:nvSpPr>
          <p:cNvPr id="13" name="Prostokąt zaokrąglony 12">
            <a:extLst>
              <a:ext uri="{FF2B5EF4-FFF2-40B4-BE49-F238E27FC236}">
                <a16:creationId xmlns:a16="http://schemas.microsoft.com/office/drawing/2014/main" id="{6719981F-4147-755B-F65C-3A2DCACC3D84}"/>
              </a:ext>
            </a:extLst>
          </p:cNvPr>
          <p:cNvSpPr/>
          <p:nvPr/>
        </p:nvSpPr>
        <p:spPr>
          <a:xfrm>
            <a:off x="4649789" y="5767034"/>
            <a:ext cx="1764217" cy="401444"/>
          </a:xfrm>
          <a:prstGeom prst="roundRect">
            <a:avLst/>
          </a:prstGeom>
          <a:solidFill>
            <a:srgbClr val="294E49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/>
              <a:t>Kontrola</a:t>
            </a:r>
          </a:p>
        </p:txBody>
      </p:sp>
      <p:sp>
        <p:nvSpPr>
          <p:cNvPr id="14" name="Prostokąt zaokrąglony 13">
            <a:extLst>
              <a:ext uri="{FF2B5EF4-FFF2-40B4-BE49-F238E27FC236}">
                <a16:creationId xmlns:a16="http://schemas.microsoft.com/office/drawing/2014/main" id="{943770C3-4B93-BD8D-2D58-7F9DAC583C3E}"/>
              </a:ext>
            </a:extLst>
          </p:cNvPr>
          <p:cNvSpPr/>
          <p:nvPr/>
        </p:nvSpPr>
        <p:spPr>
          <a:xfrm>
            <a:off x="481362" y="3787645"/>
            <a:ext cx="3234552" cy="745616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400" dirty="0"/>
              <a:t>Zmiana organizacyjna: modyfikacja struktury, procesów, kultury, technologii </a:t>
            </a:r>
            <a:br>
              <a:rPr lang="pl-PL" sz="1400" dirty="0"/>
            </a:br>
            <a:r>
              <a:rPr lang="pl-PL" sz="1400" dirty="0"/>
              <a:t>lub strategii.</a:t>
            </a:r>
          </a:p>
        </p:txBody>
      </p:sp>
      <p:sp>
        <p:nvSpPr>
          <p:cNvPr id="15" name="Prostokąt zaokrąglony 14">
            <a:extLst>
              <a:ext uri="{FF2B5EF4-FFF2-40B4-BE49-F238E27FC236}">
                <a16:creationId xmlns:a16="http://schemas.microsoft.com/office/drawing/2014/main" id="{05F7A4FD-6874-9506-7309-7C06EC54EEE8}"/>
              </a:ext>
            </a:extLst>
          </p:cNvPr>
          <p:cNvSpPr/>
          <p:nvPr/>
        </p:nvSpPr>
        <p:spPr>
          <a:xfrm>
            <a:off x="481362" y="4648553"/>
            <a:ext cx="3234552" cy="745616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400" dirty="0"/>
              <a:t>Wpływ czynników zewnętrznych np. zmiany w rynku lub wewnętrznych np. poprawa efektywności</a:t>
            </a:r>
          </a:p>
        </p:txBody>
      </p:sp>
      <p:sp>
        <p:nvSpPr>
          <p:cNvPr id="5" name="Prostokąt zaokrąglony 4">
            <a:extLst>
              <a:ext uri="{FF2B5EF4-FFF2-40B4-BE49-F238E27FC236}">
                <a16:creationId xmlns:a16="http://schemas.microsoft.com/office/drawing/2014/main" id="{1D3A1769-60AC-5B56-9CBD-276156AF90B3}"/>
              </a:ext>
            </a:extLst>
          </p:cNvPr>
          <p:cNvSpPr/>
          <p:nvPr/>
        </p:nvSpPr>
        <p:spPr>
          <a:xfrm>
            <a:off x="481362" y="5509461"/>
            <a:ext cx="3234552" cy="745616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400" dirty="0"/>
              <a:t>Przykłady: wprowadzenie nowych technologii, restrukturyzacja, fuzje, przejęcia.</a:t>
            </a:r>
          </a:p>
        </p:txBody>
      </p:sp>
      <p:sp>
        <p:nvSpPr>
          <p:cNvPr id="22" name="Strzałka w prawo 21">
            <a:extLst>
              <a:ext uri="{FF2B5EF4-FFF2-40B4-BE49-F238E27FC236}">
                <a16:creationId xmlns:a16="http://schemas.microsoft.com/office/drawing/2014/main" id="{745DF0A9-4222-40B3-167E-A1B158E9D936}"/>
              </a:ext>
            </a:extLst>
          </p:cNvPr>
          <p:cNvSpPr/>
          <p:nvPr/>
        </p:nvSpPr>
        <p:spPr>
          <a:xfrm>
            <a:off x="3469058" y="3386200"/>
            <a:ext cx="802888" cy="401445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23" name="pole tekstowe 22">
            <a:extLst>
              <a:ext uri="{FF2B5EF4-FFF2-40B4-BE49-F238E27FC236}">
                <a16:creationId xmlns:a16="http://schemas.microsoft.com/office/drawing/2014/main" id="{F421B6EF-9EBB-D487-6B6D-B89DBFF0CA09}"/>
              </a:ext>
            </a:extLst>
          </p:cNvPr>
          <p:cNvSpPr txBox="1"/>
          <p:nvPr/>
        </p:nvSpPr>
        <p:spPr>
          <a:xfrm>
            <a:off x="3916628" y="3774837"/>
            <a:ext cx="400110" cy="2346158"/>
          </a:xfrm>
          <a:prstGeom prst="rect">
            <a:avLst/>
          </a:prstGeom>
          <a:noFill/>
        </p:spPr>
        <p:txBody>
          <a:bodyPr vert="vert" wrap="square" rtlCol="0">
            <a:spAutoFit/>
          </a:bodyPr>
          <a:lstStyle/>
          <a:p>
            <a:r>
              <a:rPr lang="pl-PL" sz="1400" b="1" dirty="0"/>
              <a:t>Projekt zmiany w organizacji</a:t>
            </a:r>
          </a:p>
        </p:txBody>
      </p:sp>
      <p:sp>
        <p:nvSpPr>
          <p:cNvPr id="24" name="Strzałka zakrzywiona w lewo 23">
            <a:extLst>
              <a:ext uri="{FF2B5EF4-FFF2-40B4-BE49-F238E27FC236}">
                <a16:creationId xmlns:a16="http://schemas.microsoft.com/office/drawing/2014/main" id="{988B601F-B69D-1E02-09DF-F3202137613B}"/>
              </a:ext>
            </a:extLst>
          </p:cNvPr>
          <p:cNvSpPr/>
          <p:nvPr/>
        </p:nvSpPr>
        <p:spPr>
          <a:xfrm>
            <a:off x="6414005" y="4011301"/>
            <a:ext cx="289363" cy="472550"/>
          </a:xfrm>
          <a:prstGeom prst="curvedLeftArrow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tx1"/>
              </a:solidFill>
            </a:endParaRPr>
          </a:p>
        </p:txBody>
      </p:sp>
      <p:sp>
        <p:nvSpPr>
          <p:cNvPr id="26" name="Strzałka zakrzywiona w lewo 25">
            <a:extLst>
              <a:ext uri="{FF2B5EF4-FFF2-40B4-BE49-F238E27FC236}">
                <a16:creationId xmlns:a16="http://schemas.microsoft.com/office/drawing/2014/main" id="{13D7D100-48B3-7D60-37C3-6EABBE53A092}"/>
              </a:ext>
            </a:extLst>
          </p:cNvPr>
          <p:cNvSpPr/>
          <p:nvPr/>
        </p:nvSpPr>
        <p:spPr>
          <a:xfrm>
            <a:off x="6414005" y="4510953"/>
            <a:ext cx="289363" cy="472550"/>
          </a:xfrm>
          <a:prstGeom prst="curvedLeftArrow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tx1"/>
              </a:solidFill>
            </a:endParaRPr>
          </a:p>
        </p:txBody>
      </p:sp>
      <p:sp>
        <p:nvSpPr>
          <p:cNvPr id="27" name="Strzałka zakrzywiona w lewo 26">
            <a:extLst>
              <a:ext uri="{FF2B5EF4-FFF2-40B4-BE49-F238E27FC236}">
                <a16:creationId xmlns:a16="http://schemas.microsoft.com/office/drawing/2014/main" id="{74102533-EBC0-F6AA-3DF0-2662BBCABAD3}"/>
              </a:ext>
            </a:extLst>
          </p:cNvPr>
          <p:cNvSpPr/>
          <p:nvPr/>
        </p:nvSpPr>
        <p:spPr>
          <a:xfrm>
            <a:off x="6414005" y="5030699"/>
            <a:ext cx="289363" cy="472550"/>
          </a:xfrm>
          <a:prstGeom prst="curvedLeftArrow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tx1"/>
              </a:solidFill>
            </a:endParaRPr>
          </a:p>
        </p:txBody>
      </p:sp>
      <p:sp>
        <p:nvSpPr>
          <p:cNvPr id="28" name="Strzałka zakrzywiona w lewo 27">
            <a:extLst>
              <a:ext uri="{FF2B5EF4-FFF2-40B4-BE49-F238E27FC236}">
                <a16:creationId xmlns:a16="http://schemas.microsoft.com/office/drawing/2014/main" id="{015E4E79-B924-9232-0A52-5ADF8D07460B}"/>
              </a:ext>
            </a:extLst>
          </p:cNvPr>
          <p:cNvSpPr/>
          <p:nvPr/>
        </p:nvSpPr>
        <p:spPr>
          <a:xfrm>
            <a:off x="6414005" y="5539795"/>
            <a:ext cx="289363" cy="472550"/>
          </a:xfrm>
          <a:prstGeom prst="curvedLeftArrow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tx1"/>
              </a:solidFill>
            </a:endParaRPr>
          </a:p>
        </p:txBody>
      </p:sp>
      <p:sp>
        <p:nvSpPr>
          <p:cNvPr id="29" name="Prostokąt zaokrąglony 28">
            <a:extLst>
              <a:ext uri="{FF2B5EF4-FFF2-40B4-BE49-F238E27FC236}">
                <a16:creationId xmlns:a16="http://schemas.microsoft.com/office/drawing/2014/main" id="{4C19ABB8-F2BE-0824-C147-81C581C410EB}"/>
              </a:ext>
            </a:extLst>
          </p:cNvPr>
          <p:cNvSpPr/>
          <p:nvPr/>
        </p:nvSpPr>
        <p:spPr>
          <a:xfrm>
            <a:off x="7102737" y="3386200"/>
            <a:ext cx="1924726" cy="1366888"/>
          </a:xfrm>
          <a:prstGeom prst="round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400" b="1" u="sng" dirty="0"/>
              <a:t>Korzyści</a:t>
            </a:r>
            <a:br>
              <a:rPr lang="pl-PL" sz="1400" dirty="0"/>
            </a:br>
            <a:r>
              <a:rPr lang="pl-PL" sz="1400" dirty="0"/>
              <a:t>Ustrukturyzowanie działań, elastyczność, skuteczność w komunikacji, transparentność</a:t>
            </a:r>
          </a:p>
        </p:txBody>
      </p:sp>
      <p:sp>
        <p:nvSpPr>
          <p:cNvPr id="30" name="Prostokąt zaokrąglony 29">
            <a:extLst>
              <a:ext uri="{FF2B5EF4-FFF2-40B4-BE49-F238E27FC236}">
                <a16:creationId xmlns:a16="http://schemas.microsoft.com/office/drawing/2014/main" id="{2017A608-793D-3094-513D-86576550116F}"/>
              </a:ext>
            </a:extLst>
          </p:cNvPr>
          <p:cNvSpPr/>
          <p:nvPr/>
        </p:nvSpPr>
        <p:spPr>
          <a:xfrm>
            <a:off x="7102737" y="4924568"/>
            <a:ext cx="1924726" cy="1366888"/>
          </a:xfrm>
          <a:prstGeom prst="round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400" b="1" u="sng" dirty="0"/>
              <a:t>Wyzwania</a:t>
            </a:r>
            <a:br>
              <a:rPr lang="pl-PL" sz="1400" dirty="0"/>
            </a:br>
            <a:r>
              <a:rPr lang="pl-PL" sz="1400" dirty="0"/>
              <a:t>opór przed zmianą, niedostateczna komunikacja, </a:t>
            </a:r>
            <a:br>
              <a:rPr lang="pl-PL" sz="1400" dirty="0"/>
            </a:br>
            <a:r>
              <a:rPr lang="pl-PL" sz="1400" dirty="0"/>
              <a:t>ograniczone zasoby, zarządzanie ryzykiem</a:t>
            </a:r>
          </a:p>
        </p:txBody>
      </p:sp>
      <p:sp>
        <p:nvSpPr>
          <p:cNvPr id="31" name="Strzałka zakrzywiona w lewo 30">
            <a:extLst>
              <a:ext uri="{FF2B5EF4-FFF2-40B4-BE49-F238E27FC236}">
                <a16:creationId xmlns:a16="http://schemas.microsoft.com/office/drawing/2014/main" id="{FBA439CC-6DD4-A12E-180F-EC434D30F719}"/>
              </a:ext>
            </a:extLst>
          </p:cNvPr>
          <p:cNvSpPr/>
          <p:nvPr/>
        </p:nvSpPr>
        <p:spPr>
          <a:xfrm rot="10800000">
            <a:off x="4249678" y="3914076"/>
            <a:ext cx="400110" cy="2098268"/>
          </a:xfrm>
          <a:prstGeom prst="curvedLeftArrow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tx1"/>
              </a:solidFill>
            </a:endParaRPr>
          </a:p>
        </p:txBody>
      </p:sp>
      <p:sp>
        <p:nvSpPr>
          <p:cNvPr id="33" name="Podtytuł 2">
            <a:extLst>
              <a:ext uri="{FF2B5EF4-FFF2-40B4-BE49-F238E27FC236}">
                <a16:creationId xmlns:a16="http://schemas.microsoft.com/office/drawing/2014/main" id="{80496AA7-00F8-511D-3579-52A448AE4400}"/>
              </a:ext>
            </a:extLst>
          </p:cNvPr>
          <p:cNvSpPr txBox="1">
            <a:spLocks/>
          </p:cNvSpPr>
          <p:nvPr/>
        </p:nvSpPr>
        <p:spPr>
          <a:xfrm>
            <a:off x="200961" y="6411157"/>
            <a:ext cx="4371039" cy="4583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pl-PL" sz="1000" dirty="0"/>
              <a:t>Ref. </a:t>
            </a:r>
            <a:r>
              <a:rPr lang="pl-PL" sz="1000" dirty="0" err="1"/>
              <a:t>Roth</a:t>
            </a:r>
            <a:r>
              <a:rPr lang="pl-PL" sz="1000" dirty="0"/>
              <a:t> G., Kurtyka M., Zarządzanie zmianą, </a:t>
            </a:r>
            <a:r>
              <a:rPr lang="pl-PL" sz="1000" dirty="0" err="1"/>
              <a:t>CeDeWu</a:t>
            </a:r>
            <a:r>
              <a:rPr lang="pl-PL" sz="1000" dirty="0"/>
              <a:t>, Warszawa 2017. 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pl-PL" sz="1000" dirty="0" err="1"/>
              <a:t>Czerniachowicz</a:t>
            </a:r>
            <a:r>
              <a:rPr lang="pl-PL" sz="1000" dirty="0"/>
              <a:t> B., Zarządzanie organizacją Współczesne perspektywy badawcze, </a:t>
            </a:r>
            <a:r>
              <a:rPr lang="pl-PL" sz="1000" dirty="0" err="1"/>
              <a:t>CeDeWu</a:t>
            </a:r>
            <a:r>
              <a:rPr lang="pl-PL" sz="1000" dirty="0"/>
              <a:t>, 2023.</a:t>
            </a:r>
          </a:p>
          <a:p>
            <a:pPr algn="just"/>
            <a:endParaRPr lang="pl-PL" sz="1000" dirty="0"/>
          </a:p>
        </p:txBody>
      </p:sp>
    </p:spTree>
    <p:extLst>
      <p:ext uri="{BB962C8B-B14F-4D97-AF65-F5344CB8AC3E}">
        <p14:creationId xmlns:p14="http://schemas.microsoft.com/office/powerpoint/2010/main" val="2203130772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Motyw pakietu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yw pakietu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yw pakietu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480</TotalTime>
  <Words>177</Words>
  <Application>Microsoft Macintosh PowerPoint</Application>
  <PresentationFormat>Pokaz na ekranie (4:3)</PresentationFormat>
  <Paragraphs>19</Paragraphs>
  <Slides>2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3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Motyw pakietu Office</vt:lpstr>
      <vt:lpstr>Prezentacja programu PowerPoint</vt:lpstr>
      <vt:lpstr>„Proces zmiany w organizacji w ujęciu projektowym”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Magdalena Muradin</dc:creator>
  <cp:lastModifiedBy>Marek Walczyński</cp:lastModifiedBy>
  <cp:revision>5</cp:revision>
  <dcterms:created xsi:type="dcterms:W3CDTF">2024-09-12T16:00:15Z</dcterms:created>
  <dcterms:modified xsi:type="dcterms:W3CDTF">2024-10-21T18:17:05Z</dcterms:modified>
</cp:coreProperties>
</file>