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8" d="100"/>
          <a:sy n="88" d="100"/>
        </p:scale>
        <p:origin x="509"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Zeszyt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Zeszyt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198162729658792"/>
          <c:y val="0.26839906111101863"/>
          <c:w val="0.4723766146878699"/>
          <c:h val="0.61119342111834329"/>
        </c:manualLayout>
      </c:layout>
      <c:radarChart>
        <c:radarStyle val="marker"/>
        <c:varyColors val="0"/>
        <c:ser>
          <c:idx val="0"/>
          <c:order val="0"/>
          <c:spPr>
            <a:ln w="25400" cap="rnd" cmpd="sng" algn="ctr">
              <a:solidFill>
                <a:schemeClr val="accent1"/>
              </a:solidFill>
              <a:prstDash val="sysDot"/>
              <a:round/>
            </a:ln>
            <a:effectLst/>
          </c:spPr>
          <c:marker>
            <c:symbol val="none"/>
          </c:marker>
          <c:cat>
            <c:strRef>
              <c:f>'pytanie 23'!$B$4:$B$11</c:f>
              <c:strCache>
                <c:ptCount val="8"/>
                <c:pt idx="0">
                  <c:v> High implementation costs</c:v>
                </c:pt>
                <c:pt idx="1">
                  <c:v>Inadequate infrastructure</c:v>
                </c:pt>
                <c:pt idx="2">
                  <c:v>Cyber security</c:v>
                </c:pt>
                <c:pt idx="3">
                  <c:v>Lack of trained staff</c:v>
                </c:pt>
                <c:pt idx="4">
                  <c:v> Resistance to change</c:v>
                </c:pt>
                <c:pt idx="5">
                  <c:v>Lack of clearly defined benefits</c:v>
                </c:pt>
                <c:pt idx="6">
                  <c:v>Problem with coordination and cooperation between departments</c:v>
                </c:pt>
                <c:pt idx="7">
                  <c:v>Ineffective change management</c:v>
                </c:pt>
              </c:strCache>
            </c:strRef>
          </c:cat>
          <c:val>
            <c:numRef>
              <c:f>'pytanie 23'!$C$4:$C$11</c:f>
              <c:numCache>
                <c:formatCode>General</c:formatCode>
                <c:ptCount val="8"/>
                <c:pt idx="0">
                  <c:v>2.14</c:v>
                </c:pt>
                <c:pt idx="1">
                  <c:v>2.1</c:v>
                </c:pt>
                <c:pt idx="2">
                  <c:v>1.97</c:v>
                </c:pt>
                <c:pt idx="3">
                  <c:v>2.0699999999999998</c:v>
                </c:pt>
                <c:pt idx="4">
                  <c:v>2.04</c:v>
                </c:pt>
                <c:pt idx="5">
                  <c:v>1.87</c:v>
                </c:pt>
                <c:pt idx="6">
                  <c:v>1.97</c:v>
                </c:pt>
                <c:pt idx="7">
                  <c:v>2.09</c:v>
                </c:pt>
              </c:numCache>
            </c:numRef>
          </c:val>
        </c:ser>
        <c:dLbls>
          <c:showLegendKey val="0"/>
          <c:showVal val="0"/>
          <c:showCatName val="0"/>
          <c:showSerName val="0"/>
          <c:showPercent val="0"/>
          <c:showBubbleSize val="0"/>
        </c:dLbls>
        <c:axId val="-1910807776"/>
        <c:axId val="-1910809952"/>
      </c:radarChart>
      <c:catAx>
        <c:axId val="-1910807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pl-PL"/>
          </a:p>
        </c:txPr>
        <c:crossAx val="-1910809952"/>
        <c:crosses val="autoZero"/>
        <c:auto val="1"/>
        <c:lblAlgn val="ctr"/>
        <c:lblOffset val="100"/>
        <c:noMultiLvlLbl val="0"/>
      </c:catAx>
      <c:valAx>
        <c:axId val="-1910809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910807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694903762029742"/>
          <c:y val="0.28114701998367109"/>
          <c:w val="0.47165748031496063"/>
          <c:h val="0.59080268932980451"/>
        </c:manualLayout>
      </c:layout>
      <c:radarChart>
        <c:radarStyle val="marker"/>
        <c:varyColors val="0"/>
        <c:ser>
          <c:idx val="0"/>
          <c:order val="0"/>
          <c:spPr>
            <a:ln w="25400" cap="rnd" cmpd="sng" algn="ctr">
              <a:solidFill>
                <a:schemeClr val="accent1"/>
              </a:solidFill>
              <a:prstDash val="sysDot"/>
              <a:round/>
            </a:ln>
            <a:effectLst/>
          </c:spPr>
          <c:marker>
            <c:symbol val="none"/>
          </c:marker>
          <c:cat>
            <c:strRef>
              <c:f>'pytanie 20'!$B$7:$B$15</c:f>
              <c:strCache>
                <c:ptCount val="9"/>
                <c:pt idx="0">
                  <c:v>Increased production efficiency</c:v>
                </c:pt>
                <c:pt idx="1">
                  <c:v>Increased customer satisfaction</c:v>
                </c:pt>
                <c:pt idx="2">
                  <c:v>Reduced time to market</c:v>
                </c:pt>
                <c:pt idx="3">
                  <c:v>Increase in product/service innovation</c:v>
                </c:pt>
                <c:pt idx="4">
                  <c:v>Reduction of quality defects/improvement of quality</c:v>
                </c:pt>
                <c:pt idx="5">
                  <c:v>Strengthening sustainable production</c:v>
                </c:pt>
                <c:pt idx="6">
                  <c:v>Reduction of risk</c:v>
                </c:pt>
                <c:pt idx="7">
                  <c:v>Energy saving</c:v>
                </c:pt>
                <c:pt idx="8">
                  <c:v>Increasing environmental efficiency (saving resources and reducing pollution)</c:v>
                </c:pt>
              </c:strCache>
            </c:strRef>
          </c:cat>
          <c:val>
            <c:numRef>
              <c:f>'pytanie 20'!$C$7:$C$15</c:f>
              <c:numCache>
                <c:formatCode>General</c:formatCode>
                <c:ptCount val="9"/>
                <c:pt idx="0">
                  <c:v>1.87</c:v>
                </c:pt>
                <c:pt idx="1">
                  <c:v>1.88</c:v>
                </c:pt>
                <c:pt idx="2">
                  <c:v>1.81</c:v>
                </c:pt>
                <c:pt idx="3">
                  <c:v>1.91</c:v>
                </c:pt>
                <c:pt idx="4">
                  <c:v>1.79</c:v>
                </c:pt>
                <c:pt idx="5">
                  <c:v>1.81</c:v>
                </c:pt>
                <c:pt idx="6">
                  <c:v>1.8</c:v>
                </c:pt>
                <c:pt idx="7">
                  <c:v>1.82</c:v>
                </c:pt>
                <c:pt idx="8">
                  <c:v>1.78</c:v>
                </c:pt>
              </c:numCache>
            </c:numRef>
          </c:val>
        </c:ser>
        <c:dLbls>
          <c:showLegendKey val="0"/>
          <c:showVal val="0"/>
          <c:showCatName val="0"/>
          <c:showSerName val="0"/>
          <c:showPercent val="0"/>
          <c:showBubbleSize val="0"/>
        </c:dLbls>
        <c:axId val="-1910807232"/>
        <c:axId val="-1910811040"/>
      </c:radarChart>
      <c:catAx>
        <c:axId val="-1910807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pl-PL"/>
          </a:p>
        </c:txPr>
        <c:crossAx val="-1910811040"/>
        <c:crosses val="autoZero"/>
        <c:auto val="1"/>
        <c:lblAlgn val="ctr"/>
        <c:lblOffset val="100"/>
        <c:noMultiLvlLbl val="0"/>
      </c:catAx>
      <c:valAx>
        <c:axId val="-191081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l-PL"/>
          </a:p>
        </c:txPr>
        <c:crossAx val="-19108072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1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
  <cs:dataPoint3D>
    <cs:lnRef idx="0">
      <cs:styleClr val="auto"/>
    </cs:lnRef>
    <cs:fillRef idx="0">
      <cs:styleClr val="auto"/>
    </cs:fillRef>
    <cs:effectRef idx="0"/>
    <cs:fontRef idx="minor">
      <a:schemeClr val="tx1"/>
    </cs:fontRef>
    <cs:spPr>
      <a:solidFill>
        <a:schemeClr val="phClr">
          <a:alpha val="50196"/>
        </a:schemeClr>
      </a:solidFill>
      <a:ln w="25400">
        <a:solidFill>
          <a:schemeClr val="phClr"/>
        </a:solidFill>
        <a:prstDash val="sysDot"/>
      </a:ln>
    </cs:spPr>
  </cs:dataPoint3D>
  <cs:dataPointLine>
    <cs:lnRef idx="0">
      <cs:styleClr val="auto"/>
    </cs:lnRef>
    <cs:fillRef idx="0"/>
    <cs:effectRef idx="0"/>
    <cs:fontRef idx="minor">
      <a:schemeClr val="tx1"/>
    </cs:fontRef>
    <cs:spPr>
      <a:ln w="25400" cap="rnd" cmpd="sng" algn="ctr">
        <a:solidFill>
          <a:schemeClr val="phClr"/>
        </a:solidFill>
        <a:prstDash val="sysDot"/>
        <a:round/>
      </a:ln>
    </cs:spPr>
  </cs:dataPointLine>
  <cs:dataPointMarker>
    <cs:lnRef idx="0">
      <cs:styleClr val="auto"/>
    </cs:lnRef>
    <cs:fillRef idx="0">
      <cs:styleClr val="auto"/>
    </cs:fillRef>
    <cs:effectRef idx="0"/>
    <cs:fontRef idx="minor">
      <a:schemeClr val="tx1"/>
    </cs:fontRef>
    <cs:spPr>
      <a:solidFill>
        <a:schemeClr val="phClr"/>
      </a:solidFill>
    </cs:spPr>
  </cs:dataPointMarker>
  <cs:dataPointMarkerLayout symbol="circle" size="6"/>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cdr:x>
      <cdr:y>0</cdr:y>
    </cdr:from>
    <cdr:to>
      <cdr:x>1</cdr:x>
      <cdr:y>0.23496</cdr:y>
    </cdr:to>
    <cdr:sp macro="" textlink="">
      <cdr:nvSpPr>
        <cdr:cNvPr id="4" name="pole tekstowe 3"/>
        <cdr:cNvSpPr txBox="1"/>
      </cdr:nvSpPr>
      <cdr:spPr>
        <a:xfrm xmlns:a="http://schemas.openxmlformats.org/drawingml/2006/main">
          <a:off x="0" y="0"/>
          <a:ext cx="2590800" cy="61589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pl-PL" sz="700" dirty="0">
              <a:latin typeface="+mn-lt"/>
            </a:rPr>
            <a:t>To </a:t>
          </a:r>
          <a:r>
            <a:rPr lang="pl-PL" sz="700" dirty="0" err="1">
              <a:latin typeface="+mn-lt"/>
            </a:rPr>
            <a:t>what</a:t>
          </a:r>
          <a:r>
            <a:rPr lang="pl-PL" sz="700" dirty="0">
              <a:latin typeface="+mn-lt"/>
            </a:rPr>
            <a:t> </a:t>
          </a:r>
          <a:r>
            <a:rPr lang="pl-PL" sz="700" dirty="0" err="1">
              <a:latin typeface="+mn-lt"/>
            </a:rPr>
            <a:t>extent</a:t>
          </a:r>
          <a:r>
            <a:rPr lang="pl-PL" sz="700" dirty="0">
              <a:latin typeface="+mn-lt"/>
            </a:rPr>
            <a:t> </a:t>
          </a:r>
          <a:r>
            <a:rPr lang="pl-PL" sz="700" dirty="0" err="1">
              <a:latin typeface="+mn-lt"/>
            </a:rPr>
            <a:t>have</a:t>
          </a:r>
          <a:r>
            <a:rPr lang="pl-PL" sz="700" dirty="0">
              <a:latin typeface="+mn-lt"/>
            </a:rPr>
            <a:t> the </a:t>
          </a:r>
          <a:r>
            <a:rPr lang="pl-PL" sz="700" dirty="0" err="1">
              <a:latin typeface="+mn-lt"/>
            </a:rPr>
            <a:t>following</a:t>
          </a:r>
          <a:r>
            <a:rPr lang="pl-PL" sz="700" dirty="0">
              <a:latin typeface="+mn-lt"/>
            </a:rPr>
            <a:t> </a:t>
          </a:r>
          <a:r>
            <a:rPr lang="pl-PL" sz="700" dirty="0" err="1">
              <a:latin typeface="+mn-lt"/>
            </a:rPr>
            <a:t>barriers</a:t>
          </a:r>
          <a:r>
            <a:rPr lang="pl-PL" sz="700" dirty="0">
              <a:latin typeface="+mn-lt"/>
            </a:rPr>
            <a:t> </a:t>
          </a:r>
          <a:r>
            <a:rPr lang="pl-PL" sz="700" dirty="0" err="1">
              <a:latin typeface="+mn-lt"/>
            </a:rPr>
            <a:t>affected</a:t>
          </a:r>
          <a:r>
            <a:rPr lang="pl-PL" sz="700" dirty="0">
              <a:latin typeface="+mn-lt"/>
            </a:rPr>
            <a:t> the </a:t>
          </a:r>
          <a:r>
            <a:rPr lang="pl-PL" sz="700" dirty="0" err="1">
              <a:latin typeface="+mn-lt"/>
            </a:rPr>
            <a:t>implementation</a:t>
          </a:r>
          <a:r>
            <a:rPr lang="pl-PL" sz="700" dirty="0">
              <a:latin typeface="+mn-lt"/>
            </a:rPr>
            <a:t> of </a:t>
          </a:r>
          <a:r>
            <a:rPr lang="pl-PL" sz="700" dirty="0" err="1">
              <a:latin typeface="+mn-lt"/>
            </a:rPr>
            <a:t>technology</a:t>
          </a:r>
          <a:r>
            <a:rPr lang="pl-PL" sz="700" dirty="0">
              <a:latin typeface="+mn-lt"/>
            </a:rPr>
            <a:t> 4.0 in </a:t>
          </a:r>
          <a:r>
            <a:rPr lang="pl-PL" sz="700" dirty="0" err="1">
              <a:latin typeface="+mn-lt"/>
            </a:rPr>
            <a:t>your</a:t>
          </a:r>
          <a:r>
            <a:rPr lang="pl-PL" sz="700" dirty="0">
              <a:latin typeface="+mn-lt"/>
            </a:rPr>
            <a:t> </a:t>
          </a:r>
          <a:r>
            <a:rPr lang="pl-PL" sz="700" dirty="0" err="1">
              <a:latin typeface="+mn-lt"/>
            </a:rPr>
            <a:t>company</a:t>
          </a:r>
          <a:r>
            <a:rPr lang="pl-PL" sz="700" dirty="0">
              <a:latin typeface="+mn-lt"/>
            </a:rPr>
            <a:t>: ① </a:t>
          </a:r>
          <a:r>
            <a:rPr lang="pl-PL" sz="700" dirty="0" err="1">
              <a:latin typeface="+mn-lt"/>
            </a:rPr>
            <a:t>very</a:t>
          </a:r>
          <a:r>
            <a:rPr lang="pl-PL" sz="700" dirty="0">
              <a:latin typeface="+mn-lt"/>
            </a:rPr>
            <a:t> </a:t>
          </a:r>
          <a:r>
            <a:rPr lang="pl-PL" sz="700" dirty="0" err="1">
              <a:latin typeface="+mn-lt"/>
            </a:rPr>
            <a:t>low</a:t>
          </a:r>
          <a:r>
            <a:rPr lang="pl-PL" sz="700" dirty="0">
              <a:latin typeface="+mn-lt"/>
            </a:rPr>
            <a:t> ② </a:t>
          </a:r>
          <a:r>
            <a:rPr lang="pl-PL" sz="700" dirty="0" err="1">
              <a:latin typeface="+mn-lt"/>
            </a:rPr>
            <a:t>low</a:t>
          </a:r>
          <a:r>
            <a:rPr lang="pl-PL" sz="700" dirty="0">
              <a:latin typeface="+mn-lt"/>
            </a:rPr>
            <a:t> ③ high ④ </a:t>
          </a:r>
          <a:r>
            <a:rPr lang="pl-PL" sz="700" dirty="0" err="1">
              <a:latin typeface="+mn-lt"/>
            </a:rPr>
            <a:t>very</a:t>
          </a:r>
          <a:r>
            <a:rPr lang="pl-PL" sz="700" dirty="0">
              <a:latin typeface="+mn-lt"/>
            </a:rPr>
            <a:t> high ⓪ </a:t>
          </a:r>
          <a:r>
            <a:rPr lang="pl-PL" sz="700" dirty="0" err="1">
              <a:latin typeface="+mn-lt"/>
            </a:rPr>
            <a:t>don't</a:t>
          </a:r>
          <a:r>
            <a:rPr lang="pl-PL" sz="700" dirty="0">
              <a:latin typeface="+mn-lt"/>
            </a:rPr>
            <a:t> </a:t>
          </a:r>
          <a:r>
            <a:rPr lang="pl-PL" sz="700" dirty="0" err="1">
              <a:latin typeface="+mn-lt"/>
            </a:rPr>
            <a:t>know</a:t>
          </a:r>
          <a:r>
            <a:rPr lang="pl-PL" sz="700" dirty="0">
              <a:latin typeface="+mn-lt"/>
            </a:rPr>
            <a:t>/ </a:t>
          </a:r>
          <a:r>
            <a:rPr lang="pl-PL" sz="700" dirty="0" err="1">
              <a:latin typeface="+mn-lt"/>
            </a:rPr>
            <a:t>don't</a:t>
          </a:r>
          <a:r>
            <a:rPr lang="pl-PL" sz="700" dirty="0">
              <a:latin typeface="+mn-lt"/>
            </a:rPr>
            <a:t> </a:t>
          </a:r>
          <a:r>
            <a:rPr lang="pl-PL" sz="700" dirty="0" err="1">
              <a:latin typeface="+mn-lt"/>
            </a:rPr>
            <a:t>have</a:t>
          </a:r>
          <a:r>
            <a:rPr lang="pl-PL" sz="700" dirty="0">
              <a:latin typeface="+mn-lt"/>
            </a:rPr>
            <a:t> </a:t>
          </a:r>
          <a:r>
            <a:rPr lang="pl-PL" sz="700" dirty="0" err="1">
              <a:latin typeface="+mn-lt"/>
            </a:rPr>
            <a:t>an</a:t>
          </a:r>
          <a:r>
            <a:rPr lang="pl-PL" sz="700" dirty="0">
              <a:latin typeface="+mn-lt"/>
            </a:rPr>
            <a:t> </a:t>
          </a:r>
          <a:r>
            <a:rPr lang="pl-PL" sz="700" dirty="0" err="1">
              <a:latin typeface="+mn-lt"/>
            </a:rPr>
            <a:t>opinion</a:t>
          </a:r>
          <a:endParaRPr lang="pl-PL" sz="700" dirty="0">
            <a:latin typeface="+mn-lt"/>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pl-PL"/>
              <a:t>Kliknij, aby edytować styl</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15.10.2024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3172506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15.10.2024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57425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15.10.2024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361403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B673A0D-CBA7-42CF-9081-12D8A850B1A1}" type="datetimeFigureOut">
              <a:rPr lang="pl-PL" smtClean="0"/>
              <a:t>15.10.2024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974137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pl-PL"/>
              <a:t>Kliknij, aby edytować styl</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B673A0D-CBA7-42CF-9081-12D8A850B1A1}" type="datetimeFigureOut">
              <a:rPr lang="pl-PL" smtClean="0"/>
              <a:t>15.10.2024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62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B673A0D-CBA7-42CF-9081-12D8A850B1A1}" type="datetimeFigureOut">
              <a:rPr lang="pl-PL" smtClean="0"/>
              <a:t>15.10.2024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03727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pl-PL"/>
              <a:t>Kliknij, aby edytować styl</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29842" y="2505075"/>
            <a:ext cx="3868340"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4629150" y="2505075"/>
            <a:ext cx="3887391"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B673A0D-CBA7-42CF-9081-12D8A850B1A1}" type="datetimeFigureOut">
              <a:rPr lang="pl-PL" smtClean="0"/>
              <a:t>15.10.2024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63455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B673A0D-CBA7-42CF-9081-12D8A850B1A1}" type="datetimeFigureOut">
              <a:rPr lang="pl-PL" smtClean="0"/>
              <a:t>15.10.2024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27165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673A0D-CBA7-42CF-9081-12D8A850B1A1}" type="datetimeFigureOut">
              <a:rPr lang="pl-PL" smtClean="0"/>
              <a:t>15.10.2024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514031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B673A0D-CBA7-42CF-9081-12D8A850B1A1}" type="datetimeFigureOut">
              <a:rPr lang="pl-PL" smtClean="0"/>
              <a:t>15.10.2024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172170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B673A0D-CBA7-42CF-9081-12D8A850B1A1}" type="datetimeFigureOut">
              <a:rPr lang="pl-PL" smtClean="0"/>
              <a:t>15.10.2024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AF3F283-5FE2-4577-855E-004401B14A97}" type="slidenum">
              <a:rPr lang="pl-PL" smtClean="0"/>
              <a:t>‹#›</a:t>
            </a:fld>
            <a:endParaRPr lang="pl-PL"/>
          </a:p>
        </p:txBody>
      </p:sp>
    </p:spTree>
    <p:extLst>
      <p:ext uri="{BB962C8B-B14F-4D97-AF65-F5344CB8AC3E}">
        <p14:creationId xmlns:p14="http://schemas.microsoft.com/office/powerpoint/2010/main" val="248034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73A0D-CBA7-42CF-9081-12D8A850B1A1}" type="datetimeFigureOut">
              <a:rPr lang="pl-PL" smtClean="0"/>
              <a:t>15.10.2024</a:t>
            </a:fld>
            <a:endParaRPr lang="pl-P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3F283-5FE2-4577-855E-004401B14A97}" type="slidenum">
              <a:rPr lang="pl-PL" smtClean="0"/>
              <a:t>‹#›</a:t>
            </a:fld>
            <a:endParaRPr lang="pl-PL"/>
          </a:p>
        </p:txBody>
      </p:sp>
    </p:spTree>
    <p:extLst>
      <p:ext uri="{BB962C8B-B14F-4D97-AF65-F5344CB8AC3E}">
        <p14:creationId xmlns:p14="http://schemas.microsoft.com/office/powerpoint/2010/main" val="1949054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Prostokąt zaokrąglony 31"/>
          <p:cNvSpPr/>
          <p:nvPr/>
        </p:nvSpPr>
        <p:spPr>
          <a:xfrm>
            <a:off x="2742166" y="1166508"/>
            <a:ext cx="3403566" cy="469111"/>
          </a:xfrm>
          <a:prstGeom prst="round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rostokąt zaokrąglony 23"/>
          <p:cNvSpPr/>
          <p:nvPr/>
        </p:nvSpPr>
        <p:spPr>
          <a:xfrm>
            <a:off x="3468861" y="5126412"/>
            <a:ext cx="5558352" cy="24766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rostokąt zaokrąglony 22"/>
          <p:cNvSpPr/>
          <p:nvPr/>
        </p:nvSpPr>
        <p:spPr>
          <a:xfrm>
            <a:off x="3434596" y="2106806"/>
            <a:ext cx="5592618" cy="31859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Prostokąt zaokrąglony 26"/>
          <p:cNvSpPr/>
          <p:nvPr/>
        </p:nvSpPr>
        <p:spPr>
          <a:xfrm>
            <a:off x="106680" y="3281323"/>
            <a:ext cx="3221590" cy="34579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ole tekstowe 8"/>
          <p:cNvSpPr txBox="1"/>
          <p:nvPr/>
        </p:nvSpPr>
        <p:spPr>
          <a:xfrm>
            <a:off x="5737132" y="2112214"/>
            <a:ext cx="1027723" cy="307777"/>
          </a:xfrm>
          <a:prstGeom prst="rect">
            <a:avLst/>
          </a:prstGeom>
          <a:noFill/>
        </p:spPr>
        <p:txBody>
          <a:bodyPr wrap="square" rtlCol="0">
            <a:spAutoFit/>
          </a:bodyPr>
          <a:lstStyle/>
          <a:p>
            <a:pPr algn="ctr"/>
            <a:r>
              <a:rPr lang="pl-PL" sz="1400" i="1" dirty="0" smtClean="0">
                <a:effectLst>
                  <a:outerShdw blurRad="38100" dist="38100" dir="2700000" algn="tl">
                    <a:srgbClr val="000000">
                      <a:alpha val="43137"/>
                    </a:srgbClr>
                  </a:outerShdw>
                </a:effectLst>
              </a:rPr>
              <a:t>RESULTS</a:t>
            </a:r>
            <a:endParaRPr lang="en-US" sz="1400" dirty="0"/>
          </a:p>
        </p:txBody>
      </p:sp>
      <p:sp>
        <p:nvSpPr>
          <p:cNvPr id="10" name="pole tekstowe 9"/>
          <p:cNvSpPr txBox="1"/>
          <p:nvPr/>
        </p:nvSpPr>
        <p:spPr>
          <a:xfrm>
            <a:off x="5518385" y="5114870"/>
            <a:ext cx="1700429" cy="307777"/>
          </a:xfrm>
          <a:prstGeom prst="rect">
            <a:avLst/>
          </a:prstGeom>
          <a:noFill/>
        </p:spPr>
        <p:txBody>
          <a:bodyPr wrap="square" rtlCol="0">
            <a:spAutoFit/>
          </a:bodyPr>
          <a:lstStyle/>
          <a:p>
            <a:r>
              <a:rPr lang="pl-PL" sz="1400" i="1" dirty="0" smtClean="0">
                <a:effectLst>
                  <a:outerShdw blurRad="38100" dist="38100" dir="2700000" algn="tl">
                    <a:srgbClr val="000000">
                      <a:alpha val="43137"/>
                    </a:srgbClr>
                  </a:outerShdw>
                </a:effectLst>
              </a:rPr>
              <a:t>CONSLUSIONS</a:t>
            </a:r>
            <a:endParaRPr lang="en-US" sz="1400" dirty="0"/>
          </a:p>
        </p:txBody>
      </p:sp>
      <p:pic>
        <p:nvPicPr>
          <p:cNvPr id="17" name="Obraz 16"/>
          <p:cNvPicPr>
            <a:picLocks noChangeAspect="1"/>
          </p:cNvPicPr>
          <p:nvPr/>
        </p:nvPicPr>
        <p:blipFill rotWithShape="1">
          <a:blip r:embed="rId3">
            <a:extLst>
              <a:ext uri="{28A0092B-C50C-407E-A947-70E740481C1C}">
                <a14:useLocalDpi xmlns:a14="http://schemas.microsoft.com/office/drawing/2010/main" val="0"/>
              </a:ext>
            </a:extLst>
          </a:blip>
          <a:srcRect l="29014" t="14936" b="10790"/>
          <a:stretch/>
        </p:blipFill>
        <p:spPr>
          <a:xfrm>
            <a:off x="-4674" y="3650161"/>
            <a:ext cx="3345180" cy="2453459"/>
          </a:xfrm>
          <a:prstGeom prst="rect">
            <a:avLst/>
          </a:prstGeom>
        </p:spPr>
      </p:pic>
      <p:sp>
        <p:nvSpPr>
          <p:cNvPr id="21" name="Prostokąt 20"/>
          <p:cNvSpPr/>
          <p:nvPr/>
        </p:nvSpPr>
        <p:spPr>
          <a:xfrm>
            <a:off x="106680" y="2484119"/>
            <a:ext cx="3221590" cy="6910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Prostokąt zaokrąglony 21"/>
          <p:cNvSpPr/>
          <p:nvPr/>
        </p:nvSpPr>
        <p:spPr>
          <a:xfrm>
            <a:off x="106680" y="2106806"/>
            <a:ext cx="3221590" cy="30810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ole tekstowe 7"/>
          <p:cNvSpPr txBox="1"/>
          <p:nvPr/>
        </p:nvSpPr>
        <p:spPr>
          <a:xfrm>
            <a:off x="760745" y="2090352"/>
            <a:ext cx="1814342" cy="307777"/>
          </a:xfrm>
          <a:prstGeom prst="rect">
            <a:avLst/>
          </a:prstGeom>
          <a:noFill/>
        </p:spPr>
        <p:txBody>
          <a:bodyPr wrap="square" rtlCol="0">
            <a:spAutoFit/>
          </a:bodyPr>
          <a:lstStyle/>
          <a:p>
            <a:pPr algn="ctr"/>
            <a:r>
              <a:rPr lang="pl-PL" sz="1400" i="1" dirty="0" smtClean="0">
                <a:effectLst>
                  <a:outerShdw blurRad="38100" dist="38100" dir="2700000" algn="tl">
                    <a:srgbClr val="000000">
                      <a:alpha val="43137"/>
                    </a:srgbClr>
                  </a:outerShdw>
                </a:effectLst>
              </a:rPr>
              <a:t>AIM</a:t>
            </a:r>
            <a:endParaRPr lang="en-US" sz="1400" dirty="0"/>
          </a:p>
        </p:txBody>
      </p:sp>
      <p:sp>
        <p:nvSpPr>
          <p:cNvPr id="25" name="Prostokąt 24"/>
          <p:cNvSpPr/>
          <p:nvPr/>
        </p:nvSpPr>
        <p:spPr>
          <a:xfrm>
            <a:off x="3474774" y="2484120"/>
            <a:ext cx="5552440" cy="259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pole tekstowe 25"/>
          <p:cNvSpPr txBox="1"/>
          <p:nvPr/>
        </p:nvSpPr>
        <p:spPr>
          <a:xfrm>
            <a:off x="810304" y="3304364"/>
            <a:ext cx="1814342" cy="307777"/>
          </a:xfrm>
          <a:prstGeom prst="rect">
            <a:avLst/>
          </a:prstGeom>
          <a:noFill/>
        </p:spPr>
        <p:txBody>
          <a:bodyPr wrap="square" rtlCol="0">
            <a:spAutoFit/>
          </a:bodyPr>
          <a:lstStyle/>
          <a:p>
            <a:r>
              <a:rPr lang="pl-PL" sz="1400" i="1" dirty="0" smtClean="0">
                <a:effectLst>
                  <a:outerShdw blurRad="38100" dist="38100" dir="2700000" algn="tl">
                    <a:srgbClr val="000000">
                      <a:alpha val="43137"/>
                    </a:srgbClr>
                  </a:outerShdw>
                </a:effectLst>
              </a:rPr>
              <a:t>METHODOLOGY</a:t>
            </a:r>
            <a:endParaRPr lang="en-US" sz="1400" dirty="0"/>
          </a:p>
        </p:txBody>
      </p:sp>
      <p:sp>
        <p:nvSpPr>
          <p:cNvPr id="31" name="Prostokąt 30"/>
          <p:cNvSpPr/>
          <p:nvPr/>
        </p:nvSpPr>
        <p:spPr>
          <a:xfrm>
            <a:off x="3468859" y="5430415"/>
            <a:ext cx="5558353" cy="10139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Prostokąt 33"/>
          <p:cNvSpPr/>
          <p:nvPr/>
        </p:nvSpPr>
        <p:spPr>
          <a:xfrm>
            <a:off x="2838084" y="1184421"/>
            <a:ext cx="3083868" cy="461665"/>
          </a:xfrm>
          <a:prstGeom prst="rect">
            <a:avLst/>
          </a:prstGeom>
        </p:spPr>
        <p:txBody>
          <a:bodyPr wrap="square">
            <a:spAutoFit/>
          </a:bodyPr>
          <a:lstStyle/>
          <a:p>
            <a:r>
              <a:rPr lang="pl-PL" sz="1200" dirty="0"/>
              <a:t>Krzysztof </a:t>
            </a:r>
            <a:r>
              <a:rPr lang="pl-PL" sz="1200" dirty="0" smtClean="0"/>
              <a:t>Wójcicki, </a:t>
            </a:r>
            <a:r>
              <a:rPr lang="pl-PL" sz="1200" dirty="0"/>
              <a:t>Michał </a:t>
            </a:r>
            <a:r>
              <a:rPr lang="pl-PL" sz="1200" dirty="0" smtClean="0"/>
              <a:t>Młody, </a:t>
            </a:r>
            <a:r>
              <a:rPr lang="pl-PL" sz="1200" dirty="0"/>
              <a:t>Maja </a:t>
            </a:r>
            <a:r>
              <a:rPr lang="pl-PL" sz="1200" dirty="0" smtClean="0"/>
              <a:t>Sajdak</a:t>
            </a:r>
            <a:endParaRPr lang="pl-PL" sz="1200" dirty="0"/>
          </a:p>
          <a:p>
            <a:r>
              <a:rPr lang="pl-PL" sz="1200" dirty="0"/>
              <a:t>Poznań University of </a:t>
            </a:r>
            <a:r>
              <a:rPr lang="pl-PL" sz="1200" dirty="0" err="1"/>
              <a:t>Economics</a:t>
            </a:r>
            <a:r>
              <a:rPr lang="pl-PL" sz="1200" dirty="0"/>
              <a:t> and Business</a:t>
            </a:r>
          </a:p>
        </p:txBody>
      </p:sp>
      <p:sp>
        <p:nvSpPr>
          <p:cNvPr id="36" name="Prostokąt zaokrąglony 35"/>
          <p:cNvSpPr/>
          <p:nvPr/>
        </p:nvSpPr>
        <p:spPr>
          <a:xfrm>
            <a:off x="76254" y="1699155"/>
            <a:ext cx="8950960" cy="305994"/>
          </a:xfrm>
          <a:prstGeom prst="round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u="sng" dirty="0" err="1">
                <a:solidFill>
                  <a:schemeClr val="tx1"/>
                </a:solidFill>
              </a:rPr>
              <a:t>Opportunities</a:t>
            </a:r>
            <a:r>
              <a:rPr lang="pl-PL" sz="1200" b="1" u="sng" dirty="0">
                <a:solidFill>
                  <a:schemeClr val="tx1"/>
                </a:solidFill>
              </a:rPr>
              <a:t> and </a:t>
            </a:r>
            <a:r>
              <a:rPr lang="pl-PL" sz="1200" b="1" u="sng" dirty="0" err="1" smtClean="0">
                <a:solidFill>
                  <a:schemeClr val="tx1"/>
                </a:solidFill>
              </a:rPr>
              <a:t>barriers</a:t>
            </a:r>
            <a:r>
              <a:rPr lang="pl-PL" sz="1200" b="1" u="sng" dirty="0" smtClean="0">
                <a:solidFill>
                  <a:schemeClr val="tx1"/>
                </a:solidFill>
              </a:rPr>
              <a:t> </a:t>
            </a:r>
            <a:r>
              <a:rPr lang="pl-PL" sz="1200" b="1" u="sng" dirty="0">
                <a:solidFill>
                  <a:schemeClr val="tx1"/>
                </a:solidFill>
              </a:rPr>
              <a:t>in the </a:t>
            </a:r>
            <a:r>
              <a:rPr lang="pl-PL" sz="1200" b="1" u="sng" dirty="0" err="1">
                <a:solidFill>
                  <a:schemeClr val="tx1"/>
                </a:solidFill>
              </a:rPr>
              <a:t>digital</a:t>
            </a:r>
            <a:r>
              <a:rPr lang="pl-PL" sz="1200" b="1" u="sng" dirty="0">
                <a:solidFill>
                  <a:schemeClr val="tx1"/>
                </a:solidFill>
              </a:rPr>
              <a:t> </a:t>
            </a:r>
            <a:r>
              <a:rPr lang="pl-PL" sz="1200" b="1" u="sng" dirty="0" err="1">
                <a:solidFill>
                  <a:schemeClr val="tx1"/>
                </a:solidFill>
              </a:rPr>
              <a:t>transformation</a:t>
            </a:r>
            <a:r>
              <a:rPr lang="pl-PL" sz="1200" b="1" u="sng" dirty="0">
                <a:solidFill>
                  <a:schemeClr val="tx1"/>
                </a:solidFill>
              </a:rPr>
              <a:t> of </a:t>
            </a:r>
            <a:r>
              <a:rPr lang="pl-PL" sz="1200" b="1" u="sng" dirty="0" err="1">
                <a:solidFill>
                  <a:schemeClr val="tx1"/>
                </a:solidFill>
              </a:rPr>
              <a:t>dairy</a:t>
            </a:r>
            <a:r>
              <a:rPr lang="pl-PL" sz="1200" b="1" u="sng" dirty="0">
                <a:solidFill>
                  <a:schemeClr val="tx1"/>
                </a:solidFill>
              </a:rPr>
              <a:t> </a:t>
            </a:r>
            <a:r>
              <a:rPr lang="pl-PL" sz="1200" b="1" u="sng" dirty="0" err="1" smtClean="0">
                <a:solidFill>
                  <a:schemeClr val="tx1"/>
                </a:solidFill>
              </a:rPr>
              <a:t>industry</a:t>
            </a:r>
            <a:endParaRPr lang="pl-PL" sz="1200" b="1" dirty="0">
              <a:solidFill>
                <a:schemeClr val="tx1"/>
              </a:solidFill>
            </a:endParaRPr>
          </a:p>
        </p:txBody>
      </p:sp>
      <p:sp>
        <p:nvSpPr>
          <p:cNvPr id="37" name="Prostokąt 36"/>
          <p:cNvSpPr/>
          <p:nvPr/>
        </p:nvSpPr>
        <p:spPr>
          <a:xfrm>
            <a:off x="97296" y="2499489"/>
            <a:ext cx="3141241" cy="646331"/>
          </a:xfrm>
          <a:prstGeom prst="rect">
            <a:avLst/>
          </a:prstGeom>
        </p:spPr>
        <p:txBody>
          <a:bodyPr wrap="square">
            <a:spAutoFit/>
          </a:bodyPr>
          <a:lstStyle/>
          <a:p>
            <a:pPr algn="just"/>
            <a:r>
              <a:rPr lang="en-US" sz="900" dirty="0"/>
              <a:t>The aim of the research was to gain knowledge about opportunities and threats resulting from the implementation of the Industry 4.0 concept on the example of </a:t>
            </a:r>
            <a:r>
              <a:rPr lang="pl-PL" sz="900" dirty="0" err="1"/>
              <a:t>o</a:t>
            </a:r>
            <a:r>
              <a:rPr lang="en-US" sz="900" dirty="0" err="1" smtClean="0"/>
              <a:t>rganisations</a:t>
            </a:r>
            <a:r>
              <a:rPr lang="en-US" sz="900" dirty="0" smtClean="0"/>
              <a:t> </a:t>
            </a:r>
            <a:r>
              <a:rPr lang="en-US" sz="900" dirty="0"/>
              <a:t>from the dairy industry in Poland. </a:t>
            </a:r>
          </a:p>
        </p:txBody>
      </p:sp>
      <p:sp>
        <p:nvSpPr>
          <p:cNvPr id="38" name="Prostokąt 37"/>
          <p:cNvSpPr/>
          <p:nvPr/>
        </p:nvSpPr>
        <p:spPr>
          <a:xfrm>
            <a:off x="94444" y="6139598"/>
            <a:ext cx="3221590" cy="630942"/>
          </a:xfrm>
          <a:prstGeom prst="rect">
            <a:avLst/>
          </a:prstGeom>
        </p:spPr>
        <p:txBody>
          <a:bodyPr wrap="square">
            <a:spAutoFit/>
          </a:bodyPr>
          <a:lstStyle/>
          <a:p>
            <a:pPr algn="just"/>
            <a:r>
              <a:rPr lang="en-US" sz="700" dirty="0"/>
              <a:t>68 enterprises took part in the study, which constitutes </a:t>
            </a:r>
            <a:r>
              <a:rPr lang="pl-PL" sz="700" dirty="0" smtClean="0"/>
              <a:t>13,9</a:t>
            </a:r>
            <a:r>
              <a:rPr lang="en-US" sz="700" dirty="0" smtClean="0"/>
              <a:t>% </a:t>
            </a:r>
            <a:r>
              <a:rPr lang="en-US" sz="700" dirty="0"/>
              <a:t>of the surveyed population. Telephone interviews were conducted only with employees at selected positions within the organizations and competent to provide information on the subject matter (company owners, quality directors or managers, production directors or managers, and technologists</a:t>
            </a:r>
            <a:r>
              <a:rPr lang="en-US" sz="700" dirty="0" smtClean="0"/>
              <a:t>)</a:t>
            </a:r>
            <a:r>
              <a:rPr lang="pl-PL" sz="700" dirty="0" smtClean="0"/>
              <a:t>. </a:t>
            </a:r>
            <a:endParaRPr lang="en-US" sz="700" dirty="0"/>
          </a:p>
        </p:txBody>
      </p:sp>
      <p:sp>
        <p:nvSpPr>
          <p:cNvPr id="39" name="Prostokąt zaokrąglony 38"/>
          <p:cNvSpPr/>
          <p:nvPr/>
        </p:nvSpPr>
        <p:spPr>
          <a:xfrm>
            <a:off x="6220608" y="1175377"/>
            <a:ext cx="2773058" cy="451816"/>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Prostokąt 39"/>
          <p:cNvSpPr/>
          <p:nvPr/>
        </p:nvSpPr>
        <p:spPr>
          <a:xfrm>
            <a:off x="10284352" y="6103620"/>
            <a:ext cx="2049095" cy="8581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Prostokąt 40"/>
          <p:cNvSpPr/>
          <p:nvPr/>
        </p:nvSpPr>
        <p:spPr>
          <a:xfrm>
            <a:off x="106680" y="3677227"/>
            <a:ext cx="3221590" cy="31292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pole tekstowe 41"/>
          <p:cNvSpPr txBox="1"/>
          <p:nvPr/>
        </p:nvSpPr>
        <p:spPr>
          <a:xfrm>
            <a:off x="11080607" y="5087983"/>
            <a:ext cx="1700429" cy="307777"/>
          </a:xfrm>
          <a:prstGeom prst="rect">
            <a:avLst/>
          </a:prstGeom>
          <a:noFill/>
        </p:spPr>
        <p:txBody>
          <a:bodyPr wrap="square" rtlCol="0">
            <a:spAutoFit/>
          </a:bodyPr>
          <a:lstStyle/>
          <a:p>
            <a:r>
              <a:rPr lang="pl-PL" sz="1400" i="1" dirty="0" smtClean="0">
                <a:effectLst>
                  <a:outerShdw blurRad="38100" dist="38100" dir="2700000" algn="tl">
                    <a:srgbClr val="000000">
                      <a:alpha val="43137"/>
                    </a:srgbClr>
                  </a:outerShdw>
                </a:effectLst>
              </a:rPr>
              <a:t>ACKNOWLEDGMENT</a:t>
            </a:r>
            <a:endParaRPr lang="en-US" sz="1400" dirty="0"/>
          </a:p>
        </p:txBody>
      </p:sp>
      <p:graphicFrame>
        <p:nvGraphicFramePr>
          <p:cNvPr id="44" name="Wykres 43"/>
          <p:cNvGraphicFramePr>
            <a:graphicFrameLocks/>
          </p:cNvGraphicFramePr>
          <p:nvPr>
            <p:extLst>
              <p:ext uri="{D42A27DB-BD31-4B8C-83A1-F6EECF244321}">
                <p14:modId xmlns:p14="http://schemas.microsoft.com/office/powerpoint/2010/main" val="2915738344"/>
              </p:ext>
            </p:extLst>
          </p:nvPr>
        </p:nvGraphicFramePr>
        <p:xfrm>
          <a:off x="3420152" y="2497363"/>
          <a:ext cx="2693805" cy="2668781"/>
        </p:xfrm>
        <a:graphic>
          <a:graphicData uri="http://schemas.openxmlformats.org/drawingml/2006/chart">
            <c:chart xmlns:c="http://schemas.openxmlformats.org/drawingml/2006/chart" xmlns:r="http://schemas.openxmlformats.org/officeDocument/2006/relationships" r:id="rId4"/>
          </a:graphicData>
        </a:graphic>
      </p:graphicFrame>
      <p:cxnSp>
        <p:nvCxnSpPr>
          <p:cNvPr id="46" name="Łącznik prosty 45"/>
          <p:cNvCxnSpPr/>
          <p:nvPr/>
        </p:nvCxnSpPr>
        <p:spPr>
          <a:xfrm>
            <a:off x="6113958" y="2494269"/>
            <a:ext cx="0" cy="259080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graphicFrame>
        <p:nvGraphicFramePr>
          <p:cNvPr id="48" name="Wykres 47"/>
          <p:cNvGraphicFramePr>
            <a:graphicFrameLocks/>
          </p:cNvGraphicFramePr>
          <p:nvPr>
            <p:extLst>
              <p:ext uri="{D42A27DB-BD31-4B8C-83A1-F6EECF244321}">
                <p14:modId xmlns:p14="http://schemas.microsoft.com/office/powerpoint/2010/main" val="2840852746"/>
              </p:ext>
            </p:extLst>
          </p:nvPr>
        </p:nvGraphicFramePr>
        <p:xfrm>
          <a:off x="5921952" y="2773128"/>
          <a:ext cx="3159884" cy="2345516"/>
        </p:xfrm>
        <a:graphic>
          <a:graphicData uri="http://schemas.openxmlformats.org/drawingml/2006/chart">
            <c:chart xmlns:c="http://schemas.openxmlformats.org/drawingml/2006/chart" xmlns:r="http://schemas.openxmlformats.org/officeDocument/2006/relationships" r:id="rId5"/>
          </a:graphicData>
        </a:graphic>
      </p:graphicFrame>
      <p:sp>
        <p:nvSpPr>
          <p:cNvPr id="49" name="Prostokąt 48"/>
          <p:cNvSpPr/>
          <p:nvPr/>
        </p:nvSpPr>
        <p:spPr>
          <a:xfrm>
            <a:off x="6220608" y="2484119"/>
            <a:ext cx="2806605" cy="523220"/>
          </a:xfrm>
          <a:prstGeom prst="rect">
            <a:avLst/>
          </a:prstGeom>
        </p:spPr>
        <p:txBody>
          <a:bodyPr wrap="square">
            <a:spAutoFit/>
          </a:bodyPr>
          <a:lstStyle/>
          <a:p>
            <a:r>
              <a:rPr lang="pl-PL" sz="700" dirty="0"/>
              <a:t>How </a:t>
            </a:r>
            <a:r>
              <a:rPr lang="pl-PL" sz="700" dirty="0" err="1"/>
              <a:t>have</a:t>
            </a:r>
            <a:r>
              <a:rPr lang="pl-PL" sz="700" dirty="0"/>
              <a:t> the </a:t>
            </a:r>
            <a:r>
              <a:rPr lang="pl-PL" sz="700" dirty="0" err="1"/>
              <a:t>following</a:t>
            </a:r>
            <a:r>
              <a:rPr lang="pl-PL" sz="700" dirty="0"/>
              <a:t> </a:t>
            </a:r>
            <a:r>
              <a:rPr lang="pl-PL" sz="700" dirty="0" err="1"/>
              <a:t>areas</a:t>
            </a:r>
            <a:r>
              <a:rPr lang="pl-PL" sz="700" dirty="0"/>
              <a:t> of </a:t>
            </a:r>
            <a:r>
              <a:rPr lang="pl-PL" sz="700" dirty="0" err="1"/>
              <a:t>your</a:t>
            </a:r>
            <a:r>
              <a:rPr lang="pl-PL" sz="700" dirty="0"/>
              <a:t> business </a:t>
            </a:r>
            <a:r>
              <a:rPr lang="pl-PL" sz="700" dirty="0" err="1"/>
              <a:t>been</a:t>
            </a:r>
            <a:r>
              <a:rPr lang="pl-PL" sz="700" dirty="0"/>
              <a:t> </a:t>
            </a:r>
            <a:r>
              <a:rPr lang="pl-PL" sz="700" dirty="0" err="1"/>
              <a:t>positively</a:t>
            </a:r>
            <a:r>
              <a:rPr lang="pl-PL" sz="700" dirty="0"/>
              <a:t> </a:t>
            </a:r>
            <a:r>
              <a:rPr lang="pl-PL" sz="700" dirty="0" err="1"/>
              <a:t>affected</a:t>
            </a:r>
            <a:r>
              <a:rPr lang="pl-PL" sz="700" dirty="0"/>
              <a:t> by </a:t>
            </a:r>
            <a:r>
              <a:rPr lang="pl-PL" sz="700" dirty="0" err="1"/>
              <a:t>digital</a:t>
            </a:r>
            <a:r>
              <a:rPr lang="pl-PL" sz="700" dirty="0"/>
              <a:t> </a:t>
            </a:r>
            <a:r>
              <a:rPr lang="pl-PL" sz="700" dirty="0" err="1"/>
              <a:t>technologies</a:t>
            </a:r>
            <a:r>
              <a:rPr lang="pl-PL" sz="700" dirty="0"/>
              <a:t>? ① no </a:t>
            </a:r>
            <a:r>
              <a:rPr lang="pl-PL" sz="700" dirty="0" err="1"/>
              <a:t>positive</a:t>
            </a:r>
            <a:r>
              <a:rPr lang="pl-PL" sz="700" dirty="0"/>
              <a:t> </a:t>
            </a:r>
            <a:r>
              <a:rPr lang="pl-PL" sz="700" dirty="0" err="1"/>
              <a:t>impact</a:t>
            </a:r>
            <a:r>
              <a:rPr lang="pl-PL" sz="700" dirty="0"/>
              <a:t> ② </a:t>
            </a:r>
            <a:r>
              <a:rPr lang="pl-PL" sz="700" dirty="0" err="1"/>
              <a:t>positive</a:t>
            </a:r>
            <a:r>
              <a:rPr lang="pl-PL" sz="700" dirty="0"/>
              <a:t> </a:t>
            </a:r>
            <a:r>
              <a:rPr lang="pl-PL" sz="700" dirty="0" err="1"/>
              <a:t>impact</a:t>
            </a:r>
            <a:r>
              <a:rPr lang="pl-PL" sz="700" dirty="0"/>
              <a:t> to a </a:t>
            </a:r>
            <a:r>
              <a:rPr lang="pl-PL" sz="700" dirty="0" err="1"/>
              <a:t>narrow</a:t>
            </a:r>
            <a:r>
              <a:rPr lang="pl-PL" sz="700" dirty="0"/>
              <a:t> </a:t>
            </a:r>
            <a:r>
              <a:rPr lang="pl-PL" sz="700" dirty="0" err="1"/>
              <a:t>extent</a:t>
            </a:r>
            <a:r>
              <a:rPr lang="pl-PL" sz="700" dirty="0"/>
              <a:t> ③ </a:t>
            </a:r>
            <a:r>
              <a:rPr lang="pl-PL" sz="700" dirty="0" err="1"/>
              <a:t>positive</a:t>
            </a:r>
            <a:r>
              <a:rPr lang="pl-PL" sz="700" dirty="0"/>
              <a:t> </a:t>
            </a:r>
            <a:r>
              <a:rPr lang="pl-PL" sz="700" dirty="0" err="1"/>
              <a:t>impact</a:t>
            </a:r>
            <a:r>
              <a:rPr lang="pl-PL" sz="700" dirty="0"/>
              <a:t> ④ </a:t>
            </a:r>
            <a:r>
              <a:rPr lang="pl-PL" sz="700" dirty="0" err="1"/>
              <a:t>strong</a:t>
            </a:r>
            <a:r>
              <a:rPr lang="pl-PL" sz="700" dirty="0"/>
              <a:t> </a:t>
            </a:r>
            <a:r>
              <a:rPr lang="pl-PL" sz="700" dirty="0" err="1"/>
              <a:t>positive</a:t>
            </a:r>
            <a:r>
              <a:rPr lang="pl-PL" sz="700" dirty="0"/>
              <a:t> </a:t>
            </a:r>
            <a:r>
              <a:rPr lang="pl-PL" sz="700" dirty="0" err="1"/>
              <a:t>impact</a:t>
            </a:r>
            <a:r>
              <a:rPr lang="pl-PL" sz="700" dirty="0"/>
              <a:t> ⓪ </a:t>
            </a:r>
            <a:r>
              <a:rPr lang="pl-PL" sz="700" dirty="0" err="1"/>
              <a:t>don't</a:t>
            </a:r>
            <a:r>
              <a:rPr lang="pl-PL" sz="700" dirty="0"/>
              <a:t> </a:t>
            </a:r>
            <a:r>
              <a:rPr lang="pl-PL" sz="700" dirty="0" err="1"/>
              <a:t>know</a:t>
            </a:r>
            <a:r>
              <a:rPr lang="pl-PL" sz="700" dirty="0"/>
              <a:t>/ </a:t>
            </a:r>
            <a:r>
              <a:rPr lang="pl-PL" sz="700" dirty="0" err="1"/>
              <a:t>don't</a:t>
            </a:r>
            <a:r>
              <a:rPr lang="pl-PL" sz="700" dirty="0"/>
              <a:t> </a:t>
            </a:r>
            <a:r>
              <a:rPr lang="pl-PL" sz="700" dirty="0" err="1"/>
              <a:t>have</a:t>
            </a:r>
            <a:r>
              <a:rPr lang="pl-PL" sz="700" dirty="0"/>
              <a:t> </a:t>
            </a:r>
            <a:r>
              <a:rPr lang="pl-PL" sz="700" dirty="0" err="1"/>
              <a:t>an</a:t>
            </a:r>
            <a:r>
              <a:rPr lang="pl-PL" sz="700" dirty="0"/>
              <a:t> </a:t>
            </a:r>
            <a:r>
              <a:rPr lang="pl-PL" sz="700" dirty="0" err="1"/>
              <a:t>opinion</a:t>
            </a:r>
            <a:endParaRPr lang="pl-PL" sz="700" dirty="0"/>
          </a:p>
        </p:txBody>
      </p:sp>
      <p:pic>
        <p:nvPicPr>
          <p:cNvPr id="1032" name="Picture 8" descr="NCN – Polariton Group"/>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12711"/>
          <a:stretch/>
        </p:blipFill>
        <p:spPr bwMode="auto">
          <a:xfrm>
            <a:off x="6368600" y="1231202"/>
            <a:ext cx="570792" cy="355014"/>
          </a:xfrm>
          <a:prstGeom prst="rect">
            <a:avLst/>
          </a:prstGeom>
          <a:noFill/>
          <a:extLst>
            <a:ext uri="{909E8E84-426E-40DD-AFC4-6F175D3DCCD1}">
              <a14:hiddenFill xmlns:a14="http://schemas.microsoft.com/office/drawing/2010/main">
                <a:solidFill>
                  <a:srgbClr val="FFFFFF"/>
                </a:solidFill>
              </a14:hiddenFill>
            </a:ext>
          </a:extLst>
        </p:spPr>
      </p:pic>
      <p:sp>
        <p:nvSpPr>
          <p:cNvPr id="2" name="pole tekstowe 1"/>
          <p:cNvSpPr txBox="1"/>
          <p:nvPr/>
        </p:nvSpPr>
        <p:spPr>
          <a:xfrm>
            <a:off x="3444387" y="5425473"/>
            <a:ext cx="5546117" cy="1061829"/>
          </a:xfrm>
          <a:prstGeom prst="rect">
            <a:avLst/>
          </a:prstGeom>
          <a:noFill/>
        </p:spPr>
        <p:txBody>
          <a:bodyPr wrap="square" rtlCol="0">
            <a:spAutoFit/>
          </a:bodyPr>
          <a:lstStyle/>
          <a:p>
            <a:pPr algn="just"/>
            <a:r>
              <a:rPr lang="pl-PL" sz="900" dirty="0" smtClean="0"/>
              <a:t>C</a:t>
            </a:r>
            <a:r>
              <a:rPr lang="en-US" sz="900" dirty="0" err="1" smtClean="0"/>
              <a:t>ompanies</a:t>
            </a:r>
            <a:r>
              <a:rPr lang="en-US" sz="900" dirty="0" smtClean="0"/>
              <a:t> </a:t>
            </a:r>
            <a:r>
              <a:rPr lang="en-US" sz="900" dirty="0"/>
              <a:t>in the dairy sector in Poland face significant barriers in implementing Industry 4.0 technologies, mainly related to costs, infrastructure, and change </a:t>
            </a:r>
            <a:r>
              <a:rPr lang="en-US" sz="900" dirty="0" smtClean="0"/>
              <a:t>management</a:t>
            </a:r>
            <a:r>
              <a:rPr lang="pl-PL" sz="900" dirty="0"/>
              <a:t> </a:t>
            </a:r>
            <a:r>
              <a:rPr lang="en-US" sz="900" dirty="0" smtClean="0"/>
              <a:t>although </a:t>
            </a:r>
            <a:r>
              <a:rPr lang="en-US" sz="900" dirty="0"/>
              <a:t>digital technologies bring certain benefits, their impact on the key areas of business operations is currently </a:t>
            </a:r>
            <a:r>
              <a:rPr lang="en-US" sz="900" dirty="0" err="1" smtClean="0"/>
              <a:t>limitedit</a:t>
            </a:r>
            <a:r>
              <a:rPr lang="en-US" sz="900" dirty="0" smtClean="0"/>
              <a:t> </a:t>
            </a:r>
            <a:r>
              <a:rPr lang="en-US" sz="900" dirty="0"/>
              <a:t>is necessary to increase spending on modern infrastructure and seek sources of financing for Industry 4.0 technology </a:t>
            </a:r>
            <a:r>
              <a:rPr lang="en-US" sz="900" dirty="0" smtClean="0"/>
              <a:t>implementations</a:t>
            </a:r>
            <a:r>
              <a:rPr lang="pl-PL" sz="900" dirty="0" smtClean="0"/>
              <a:t>. </a:t>
            </a:r>
            <a:r>
              <a:rPr lang="en-US" sz="900" dirty="0" smtClean="0"/>
              <a:t>Investing </a:t>
            </a:r>
            <a:r>
              <a:rPr lang="en-US" sz="900" dirty="0"/>
              <a:t>in training and staff development can address the lack of qualified personnel and resistance to </a:t>
            </a:r>
            <a:r>
              <a:rPr lang="en-US" sz="900" dirty="0" smtClean="0"/>
              <a:t>change</a:t>
            </a:r>
            <a:r>
              <a:rPr lang="pl-PL" sz="900" dirty="0"/>
              <a:t> </a:t>
            </a:r>
            <a:r>
              <a:rPr lang="en-US" sz="900" dirty="0" smtClean="0"/>
              <a:t>communicating </a:t>
            </a:r>
            <a:r>
              <a:rPr lang="en-US" sz="900" dirty="0"/>
              <a:t>the potential benefits of digital technology implementation can motivate organizations to intensify their efforts in this area</a:t>
            </a:r>
            <a:r>
              <a:rPr lang="en-US" sz="900" dirty="0" smtClean="0"/>
              <a:t>.</a:t>
            </a:r>
            <a:endParaRPr lang="pl-PL" sz="900" dirty="0"/>
          </a:p>
        </p:txBody>
      </p:sp>
      <p:sp>
        <p:nvSpPr>
          <p:cNvPr id="33" name="pole tekstowe 32"/>
          <p:cNvSpPr txBox="1"/>
          <p:nvPr/>
        </p:nvSpPr>
        <p:spPr>
          <a:xfrm>
            <a:off x="6954175" y="1220077"/>
            <a:ext cx="1850171" cy="507831"/>
          </a:xfrm>
          <a:prstGeom prst="rect">
            <a:avLst/>
          </a:prstGeom>
          <a:noFill/>
        </p:spPr>
        <p:txBody>
          <a:bodyPr wrap="square" rtlCol="0">
            <a:spAutoFit/>
          </a:bodyPr>
          <a:lstStyle/>
          <a:p>
            <a:pPr algn="ctr"/>
            <a:r>
              <a:rPr lang="pl-PL" sz="900" dirty="0" smtClean="0"/>
              <a:t>Miniatura 7: 2023/07/X/HS4/00223 </a:t>
            </a:r>
            <a:r>
              <a:rPr lang="pl-PL" sz="900" dirty="0" err="1" smtClean="0"/>
              <a:t>Financed</a:t>
            </a:r>
            <a:r>
              <a:rPr lang="pl-PL" sz="900" dirty="0" smtClean="0"/>
              <a:t> by </a:t>
            </a:r>
            <a:r>
              <a:rPr lang="pl-PL" sz="900" dirty="0" err="1" smtClean="0"/>
              <a:t>National</a:t>
            </a:r>
            <a:r>
              <a:rPr lang="pl-PL" sz="900" dirty="0" smtClean="0"/>
              <a:t> Science </a:t>
            </a:r>
            <a:r>
              <a:rPr lang="pl-PL" sz="800" dirty="0" smtClean="0"/>
              <a:t>Centre</a:t>
            </a:r>
            <a:endParaRPr lang="pl-PL" sz="800" dirty="0"/>
          </a:p>
          <a:p>
            <a:endParaRPr lang="en-US" sz="900" dirty="0"/>
          </a:p>
        </p:txBody>
      </p:sp>
    </p:spTree>
    <p:extLst>
      <p:ext uri="{BB962C8B-B14F-4D97-AF65-F5344CB8AC3E}">
        <p14:creationId xmlns:p14="http://schemas.microsoft.com/office/powerpoint/2010/main" val="439915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1572</TotalTime>
  <Words>307</Words>
  <Application>Microsoft Office PowerPoint</Application>
  <PresentationFormat>Pokaz na ekranie (4:3)</PresentationFormat>
  <Paragraphs>14</Paragraphs>
  <Slides>1</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vt:i4>
      </vt:variant>
    </vt:vector>
  </HeadingPairs>
  <TitlesOfParts>
    <vt:vector size="5" baseType="lpstr">
      <vt:lpstr>Arial</vt:lpstr>
      <vt:lpstr>Calibri</vt:lpstr>
      <vt:lpstr>Calibri Light</vt:lpstr>
      <vt:lpstr>Motyw pakietu Office</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Magdalena Muradin</dc:creator>
  <cp:lastModifiedBy>Konto Microsoft</cp:lastModifiedBy>
  <cp:revision>27</cp:revision>
  <dcterms:created xsi:type="dcterms:W3CDTF">2024-09-12T16:00:15Z</dcterms:created>
  <dcterms:modified xsi:type="dcterms:W3CDTF">2024-10-15T08:38:40Z</dcterms:modified>
</cp:coreProperties>
</file>