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22" d="100"/>
          <a:sy n="122" d="100"/>
        </p:scale>
        <p:origin x="307" y="-16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006600"/>
            </a:solidFill>
            <a:ln>
              <a:solidFill>
                <a:srgbClr val="0066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wrong size</c:v>
                </c:pt>
                <c:pt idx="1">
                  <c:v>item fits badly</c:v>
                </c:pt>
                <c:pt idx="2">
                  <c:v>unsatisfactory quality</c:v>
                </c:pt>
                <c:pt idx="3">
                  <c:v>item damaged or defective</c:v>
                </c:pt>
                <c:pt idx="4">
                  <c:v> item didn’t match the description</c:v>
                </c:pt>
                <c:pt idx="5">
                  <c:v>change of mind</c:v>
                </c:pt>
                <c:pt idx="6">
                  <c:v>low quality material</c:v>
                </c:pt>
                <c:pt idx="7">
                  <c:v>different color than expected</c:v>
                </c:pt>
                <c:pt idx="8">
                  <c:v>other</c:v>
                </c:pt>
              </c:strCache>
            </c:strRef>
          </c:cat>
          <c:val>
            <c:numRef>
              <c:f>Arkusz1!$B$2:$B$10</c:f>
              <c:numCache>
                <c:formatCode>0%</c:formatCode>
                <c:ptCount val="9"/>
                <c:pt idx="0" formatCode="0.00%">
                  <c:v>0.89500000000000002</c:v>
                </c:pt>
                <c:pt idx="1">
                  <c:v>0.56000000000000005</c:v>
                </c:pt>
                <c:pt idx="2" formatCode="0.00%">
                  <c:v>0.33100000000000002</c:v>
                </c:pt>
                <c:pt idx="3" formatCode="0.00%">
                  <c:v>0.315</c:v>
                </c:pt>
                <c:pt idx="4" formatCode="0.00%">
                  <c:v>0.17899999999999999</c:v>
                </c:pt>
                <c:pt idx="5" formatCode="0.00%">
                  <c:v>0.17799999999999999</c:v>
                </c:pt>
                <c:pt idx="6" formatCode="0.00%">
                  <c:v>0.14599999999999999</c:v>
                </c:pt>
                <c:pt idx="7" formatCode="0.00%">
                  <c:v>5.0999999999999997E-2</c:v>
                </c:pt>
                <c:pt idx="8" formatCode="0.00%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91-43B1-B3D0-21A55D987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80037023"/>
        <c:axId val="380039423"/>
      </c:barChart>
      <c:catAx>
        <c:axId val="3800370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80039423"/>
        <c:crosses val="autoZero"/>
        <c:auto val="1"/>
        <c:lblAlgn val="ctr"/>
        <c:lblOffset val="100"/>
        <c:noMultiLvlLbl val="0"/>
      </c:catAx>
      <c:valAx>
        <c:axId val="3800394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8003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4028" y="1443768"/>
            <a:ext cx="7655943" cy="1254443"/>
          </a:xfrm>
        </p:spPr>
        <p:txBody>
          <a:bodyPr>
            <a:normAutofit/>
          </a:bodyPr>
          <a:lstStyle/>
          <a:p>
            <a:r>
              <a:rPr lang="en-US" sz="1900" b="1" dirty="0">
                <a:solidFill>
                  <a:srgbClr val="006600"/>
                </a:solidFill>
              </a:rPr>
              <a:t>CAUSES OF CUSTOMER RETURNS IN FASHION RETAILING IN POLAND </a:t>
            </a:r>
            <a:br>
              <a:rPr lang="pl-PL" sz="1900" b="1" dirty="0">
                <a:solidFill>
                  <a:srgbClr val="006600"/>
                </a:solidFill>
              </a:rPr>
            </a:br>
            <a:r>
              <a:rPr lang="en-US" sz="1900" b="1" dirty="0">
                <a:solidFill>
                  <a:srgbClr val="006600"/>
                </a:solidFill>
              </a:rPr>
              <a:t>AND WAYS TO REDUCE THEM</a:t>
            </a:r>
            <a:br>
              <a:rPr lang="pl-PL" sz="1900" b="1" dirty="0"/>
            </a:br>
            <a:r>
              <a:rPr lang="pl-PL" sz="1300" dirty="0"/>
              <a:t>Monika ZIÓŁKO Dorota DZIEDZIC Adrian MACHATY Maciej BANIK</a:t>
            </a:r>
            <a:br>
              <a:rPr lang="pl-PL" sz="1300" dirty="0"/>
            </a:br>
            <a:r>
              <a:rPr lang="pl-PL" sz="1300" dirty="0" err="1"/>
              <a:t>Krakow</a:t>
            </a:r>
            <a:r>
              <a:rPr lang="pl-PL" sz="1300" dirty="0"/>
              <a:t> University of </a:t>
            </a:r>
            <a:r>
              <a:rPr lang="pl-PL" sz="1300" dirty="0" err="1"/>
              <a:t>Economics</a:t>
            </a:r>
            <a:endParaRPr lang="pl-PL" sz="13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584" y="4015316"/>
            <a:ext cx="1769593" cy="327380"/>
          </a:xfrm>
        </p:spPr>
        <p:txBody>
          <a:bodyPr>
            <a:normAutofit/>
          </a:bodyPr>
          <a:lstStyle/>
          <a:p>
            <a:pPr algn="l"/>
            <a:r>
              <a:rPr lang="pl-PL" sz="1400" b="1" dirty="0" err="1">
                <a:solidFill>
                  <a:schemeClr val="accent2"/>
                </a:solidFill>
              </a:rPr>
              <a:t>Result</a:t>
            </a:r>
            <a:r>
              <a:rPr lang="pl-PL" sz="1400" b="1" dirty="0">
                <a:solidFill>
                  <a:schemeClr val="accent2"/>
                </a:solidFill>
              </a:rPr>
              <a:t> of  </a:t>
            </a:r>
            <a:r>
              <a:rPr lang="pl-PL" sz="1400" b="1" dirty="0" err="1">
                <a:solidFill>
                  <a:schemeClr val="accent2"/>
                </a:solidFill>
              </a:rPr>
              <a:t>research</a:t>
            </a:r>
            <a:endParaRPr lang="pl-PL" sz="1400" b="1" dirty="0">
              <a:solidFill>
                <a:schemeClr val="accent2"/>
              </a:solidFill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9175613-C961-9DB7-7D16-18237D68B936}"/>
              </a:ext>
            </a:extLst>
          </p:cNvPr>
          <p:cNvSpPr/>
          <p:nvPr/>
        </p:nvSpPr>
        <p:spPr>
          <a:xfrm>
            <a:off x="1143000" y="1669212"/>
            <a:ext cx="7058564" cy="1004727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 w="28575"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5" name="Google Shape;235;p18">
            <a:extLst>
              <a:ext uri="{FF2B5EF4-FFF2-40B4-BE49-F238E27FC236}">
                <a16:creationId xmlns:a16="http://schemas.microsoft.com/office/drawing/2014/main" id="{CD44505D-DBF7-7596-B1BC-B00E7FE31256}"/>
              </a:ext>
            </a:extLst>
          </p:cNvPr>
          <p:cNvSpPr/>
          <p:nvPr/>
        </p:nvSpPr>
        <p:spPr>
          <a:xfrm>
            <a:off x="8184175" y="5378884"/>
            <a:ext cx="709162" cy="709216"/>
          </a:xfrm>
          <a:custGeom>
            <a:avLst/>
            <a:gdLst/>
            <a:ahLst/>
            <a:cxnLst/>
            <a:rect l="l" t="t" r="r" b="b"/>
            <a:pathLst>
              <a:path w="15578" h="15612" extrusionOk="0">
                <a:moveTo>
                  <a:pt x="7806" y="0"/>
                </a:moveTo>
                <a:cubicBezTo>
                  <a:pt x="3503" y="0"/>
                  <a:pt x="0" y="3503"/>
                  <a:pt x="0" y="7806"/>
                </a:cubicBezTo>
                <a:cubicBezTo>
                  <a:pt x="0" y="12109"/>
                  <a:pt x="3503" y="15611"/>
                  <a:pt x="7806" y="15611"/>
                </a:cubicBezTo>
                <a:cubicBezTo>
                  <a:pt x="12109" y="15611"/>
                  <a:pt x="15578" y="12109"/>
                  <a:pt x="15578" y="7806"/>
                </a:cubicBezTo>
                <a:cubicBezTo>
                  <a:pt x="15578" y="3503"/>
                  <a:pt x="12109" y="0"/>
                  <a:pt x="78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" name="Google Shape;235;p18">
            <a:extLst>
              <a:ext uri="{FF2B5EF4-FFF2-40B4-BE49-F238E27FC236}">
                <a16:creationId xmlns:a16="http://schemas.microsoft.com/office/drawing/2014/main" id="{E3385CD9-063C-C3A0-94A3-EF175CCD5E60}"/>
              </a:ext>
            </a:extLst>
          </p:cNvPr>
          <p:cNvSpPr/>
          <p:nvPr/>
        </p:nvSpPr>
        <p:spPr>
          <a:xfrm>
            <a:off x="3469583" y="3009675"/>
            <a:ext cx="709162" cy="709216"/>
          </a:xfrm>
          <a:custGeom>
            <a:avLst/>
            <a:gdLst/>
            <a:ahLst/>
            <a:cxnLst/>
            <a:rect l="l" t="t" r="r" b="b"/>
            <a:pathLst>
              <a:path w="15578" h="15612" extrusionOk="0">
                <a:moveTo>
                  <a:pt x="7806" y="0"/>
                </a:moveTo>
                <a:cubicBezTo>
                  <a:pt x="3503" y="0"/>
                  <a:pt x="0" y="3503"/>
                  <a:pt x="0" y="7806"/>
                </a:cubicBezTo>
                <a:cubicBezTo>
                  <a:pt x="0" y="12109"/>
                  <a:pt x="3503" y="15611"/>
                  <a:pt x="7806" y="15611"/>
                </a:cubicBezTo>
                <a:cubicBezTo>
                  <a:pt x="12109" y="15611"/>
                  <a:pt x="15578" y="12109"/>
                  <a:pt x="15578" y="7806"/>
                </a:cubicBezTo>
                <a:cubicBezTo>
                  <a:pt x="15578" y="3503"/>
                  <a:pt x="12109" y="0"/>
                  <a:pt x="7806" y="0"/>
                </a:cubicBezTo>
                <a:close/>
              </a:path>
            </a:pathLst>
          </a:custGeom>
          <a:solidFill>
            <a:srgbClr val="1C77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" name="Google Shape;1193;p28">
            <a:extLst>
              <a:ext uri="{FF2B5EF4-FFF2-40B4-BE49-F238E27FC236}">
                <a16:creationId xmlns:a16="http://schemas.microsoft.com/office/drawing/2014/main" id="{C702FB6E-9358-FBE4-558F-C3060AAC2F8D}"/>
              </a:ext>
            </a:extLst>
          </p:cNvPr>
          <p:cNvGrpSpPr/>
          <p:nvPr/>
        </p:nvGrpSpPr>
        <p:grpSpPr>
          <a:xfrm>
            <a:off x="3583245" y="3125170"/>
            <a:ext cx="491700" cy="478225"/>
            <a:chOff x="-4546725" y="2360300"/>
            <a:chExt cx="491700" cy="478225"/>
          </a:xfrm>
          <a:solidFill>
            <a:schemeClr val="bg2">
              <a:lumMod val="90000"/>
            </a:schemeClr>
          </a:solidFill>
        </p:grpSpPr>
        <p:sp>
          <p:nvSpPr>
            <p:cNvPr id="8" name="Google Shape;1194;p28">
              <a:extLst>
                <a:ext uri="{FF2B5EF4-FFF2-40B4-BE49-F238E27FC236}">
                  <a16:creationId xmlns:a16="http://schemas.microsoft.com/office/drawing/2014/main" id="{F28F2485-D239-16D3-35B4-04AA9608130F}"/>
                </a:ext>
              </a:extLst>
            </p:cNvPr>
            <p:cNvSpPr/>
            <p:nvPr/>
          </p:nvSpPr>
          <p:spPr>
            <a:xfrm>
              <a:off x="-4546725" y="2360300"/>
              <a:ext cx="491700" cy="478225"/>
            </a:xfrm>
            <a:custGeom>
              <a:avLst/>
              <a:gdLst/>
              <a:ahLst/>
              <a:cxnLst/>
              <a:rect l="l" t="t" r="r" b="b"/>
              <a:pathLst>
                <a:path w="19668" h="19129" extrusionOk="0">
                  <a:moveTo>
                    <a:pt x="9913" y="507"/>
                  </a:moveTo>
                  <a:cubicBezTo>
                    <a:pt x="11053" y="507"/>
                    <a:pt x="11908" y="602"/>
                    <a:pt x="12510" y="761"/>
                  </a:cubicBezTo>
                  <a:cubicBezTo>
                    <a:pt x="12922" y="824"/>
                    <a:pt x="13397" y="1014"/>
                    <a:pt x="13397" y="1331"/>
                  </a:cubicBezTo>
                  <a:cubicBezTo>
                    <a:pt x="13397" y="1426"/>
                    <a:pt x="13302" y="1806"/>
                    <a:pt x="12447" y="2724"/>
                  </a:cubicBezTo>
                  <a:cubicBezTo>
                    <a:pt x="12130" y="3041"/>
                    <a:pt x="11813" y="3357"/>
                    <a:pt x="11592" y="3516"/>
                  </a:cubicBezTo>
                  <a:lnTo>
                    <a:pt x="10578" y="2502"/>
                  </a:lnTo>
                  <a:cubicBezTo>
                    <a:pt x="11275" y="2376"/>
                    <a:pt x="11877" y="2027"/>
                    <a:pt x="12288" y="1552"/>
                  </a:cubicBezTo>
                  <a:cubicBezTo>
                    <a:pt x="12352" y="1426"/>
                    <a:pt x="12352" y="1236"/>
                    <a:pt x="12225" y="1141"/>
                  </a:cubicBezTo>
                  <a:cubicBezTo>
                    <a:pt x="12182" y="1112"/>
                    <a:pt x="12114" y="1096"/>
                    <a:pt x="12046" y="1096"/>
                  </a:cubicBezTo>
                  <a:cubicBezTo>
                    <a:pt x="11963" y="1096"/>
                    <a:pt x="11880" y="1120"/>
                    <a:pt x="11845" y="1172"/>
                  </a:cubicBezTo>
                  <a:cubicBezTo>
                    <a:pt x="11433" y="1647"/>
                    <a:pt x="10737" y="1964"/>
                    <a:pt x="9976" y="1964"/>
                  </a:cubicBezTo>
                  <a:cubicBezTo>
                    <a:pt x="9216" y="1964"/>
                    <a:pt x="8488" y="1647"/>
                    <a:pt x="8108" y="1172"/>
                  </a:cubicBezTo>
                  <a:cubicBezTo>
                    <a:pt x="8070" y="1115"/>
                    <a:pt x="7986" y="1070"/>
                    <a:pt x="7898" y="1070"/>
                  </a:cubicBezTo>
                  <a:cubicBezTo>
                    <a:pt x="7839" y="1070"/>
                    <a:pt x="7779" y="1090"/>
                    <a:pt x="7728" y="1141"/>
                  </a:cubicBezTo>
                  <a:cubicBezTo>
                    <a:pt x="7601" y="1236"/>
                    <a:pt x="7570" y="1426"/>
                    <a:pt x="7696" y="1552"/>
                  </a:cubicBezTo>
                  <a:cubicBezTo>
                    <a:pt x="8076" y="2027"/>
                    <a:pt x="8678" y="2376"/>
                    <a:pt x="9375" y="2502"/>
                  </a:cubicBezTo>
                  <a:lnTo>
                    <a:pt x="8235" y="3484"/>
                  </a:lnTo>
                  <a:cubicBezTo>
                    <a:pt x="8045" y="3326"/>
                    <a:pt x="7728" y="3009"/>
                    <a:pt x="7411" y="2692"/>
                  </a:cubicBezTo>
                  <a:cubicBezTo>
                    <a:pt x="6493" y="1774"/>
                    <a:pt x="6430" y="1394"/>
                    <a:pt x="6430" y="1299"/>
                  </a:cubicBezTo>
                  <a:cubicBezTo>
                    <a:pt x="6430" y="1077"/>
                    <a:pt x="6778" y="507"/>
                    <a:pt x="9913" y="507"/>
                  </a:cubicBezTo>
                  <a:close/>
                  <a:moveTo>
                    <a:pt x="19034" y="14315"/>
                  </a:moveTo>
                  <a:cubicBezTo>
                    <a:pt x="19066" y="14632"/>
                    <a:pt x="19066" y="14948"/>
                    <a:pt x="19129" y="15328"/>
                  </a:cubicBezTo>
                  <a:cubicBezTo>
                    <a:pt x="18911" y="15410"/>
                    <a:pt x="18413" y="15772"/>
                    <a:pt x="17675" y="15772"/>
                  </a:cubicBezTo>
                  <a:cubicBezTo>
                    <a:pt x="17553" y="15772"/>
                    <a:pt x="17426" y="15762"/>
                    <a:pt x="17292" y="15740"/>
                  </a:cubicBezTo>
                  <a:lnTo>
                    <a:pt x="17039" y="14758"/>
                  </a:lnTo>
                  <a:cubicBezTo>
                    <a:pt x="17609" y="14758"/>
                    <a:pt x="18400" y="14695"/>
                    <a:pt x="19034" y="14315"/>
                  </a:cubicBezTo>
                  <a:close/>
                  <a:moveTo>
                    <a:pt x="792" y="14283"/>
                  </a:moveTo>
                  <a:cubicBezTo>
                    <a:pt x="1426" y="14632"/>
                    <a:pt x="2218" y="14727"/>
                    <a:pt x="2819" y="14727"/>
                  </a:cubicBezTo>
                  <a:lnTo>
                    <a:pt x="2534" y="15740"/>
                  </a:lnTo>
                  <a:cubicBezTo>
                    <a:pt x="2370" y="15773"/>
                    <a:pt x="2210" y="15790"/>
                    <a:pt x="2054" y="15790"/>
                  </a:cubicBezTo>
                  <a:cubicBezTo>
                    <a:pt x="1757" y="15790"/>
                    <a:pt x="1474" y="15727"/>
                    <a:pt x="1204" y="15582"/>
                  </a:cubicBezTo>
                  <a:cubicBezTo>
                    <a:pt x="951" y="15487"/>
                    <a:pt x="824" y="15360"/>
                    <a:pt x="729" y="15265"/>
                  </a:cubicBezTo>
                  <a:cubicBezTo>
                    <a:pt x="729" y="14948"/>
                    <a:pt x="761" y="14632"/>
                    <a:pt x="792" y="14283"/>
                  </a:cubicBezTo>
                  <a:close/>
                  <a:moveTo>
                    <a:pt x="9818" y="1"/>
                  </a:moveTo>
                  <a:cubicBezTo>
                    <a:pt x="8583" y="1"/>
                    <a:pt x="7728" y="64"/>
                    <a:pt x="7063" y="222"/>
                  </a:cubicBezTo>
                  <a:cubicBezTo>
                    <a:pt x="6176" y="444"/>
                    <a:pt x="5733" y="824"/>
                    <a:pt x="5733" y="1362"/>
                  </a:cubicBezTo>
                  <a:cubicBezTo>
                    <a:pt x="5733" y="1457"/>
                    <a:pt x="5733" y="1616"/>
                    <a:pt x="5860" y="1901"/>
                  </a:cubicBezTo>
                  <a:cubicBezTo>
                    <a:pt x="5226" y="2154"/>
                    <a:pt x="3738" y="2851"/>
                    <a:pt x="2661" y="3896"/>
                  </a:cubicBezTo>
                  <a:lnTo>
                    <a:pt x="2566" y="3991"/>
                  </a:lnTo>
                  <a:cubicBezTo>
                    <a:pt x="2534" y="4022"/>
                    <a:pt x="1996" y="5321"/>
                    <a:pt x="1394" y="7443"/>
                  </a:cubicBezTo>
                  <a:cubicBezTo>
                    <a:pt x="824" y="9343"/>
                    <a:pt x="159" y="12288"/>
                    <a:pt x="1" y="15455"/>
                  </a:cubicBezTo>
                  <a:cubicBezTo>
                    <a:pt x="1" y="15550"/>
                    <a:pt x="32" y="15645"/>
                    <a:pt x="96" y="15677"/>
                  </a:cubicBezTo>
                  <a:cubicBezTo>
                    <a:pt x="127" y="15708"/>
                    <a:pt x="761" y="16468"/>
                    <a:pt x="1933" y="16468"/>
                  </a:cubicBezTo>
                  <a:cubicBezTo>
                    <a:pt x="2186" y="16468"/>
                    <a:pt x="2408" y="16437"/>
                    <a:pt x="2693" y="16342"/>
                  </a:cubicBezTo>
                  <a:cubicBezTo>
                    <a:pt x="2819" y="16310"/>
                    <a:pt x="2883" y="16215"/>
                    <a:pt x="2883" y="16152"/>
                  </a:cubicBezTo>
                  <a:lnTo>
                    <a:pt x="4878" y="9470"/>
                  </a:lnTo>
                  <a:lnTo>
                    <a:pt x="4878" y="14758"/>
                  </a:lnTo>
                  <a:cubicBezTo>
                    <a:pt x="4878" y="14917"/>
                    <a:pt x="5004" y="15043"/>
                    <a:pt x="5163" y="15043"/>
                  </a:cubicBezTo>
                  <a:cubicBezTo>
                    <a:pt x="5321" y="15043"/>
                    <a:pt x="5416" y="14917"/>
                    <a:pt x="5416" y="14758"/>
                  </a:cubicBezTo>
                  <a:lnTo>
                    <a:pt x="5416" y="7348"/>
                  </a:lnTo>
                  <a:cubicBezTo>
                    <a:pt x="5416" y="6398"/>
                    <a:pt x="5036" y="5511"/>
                    <a:pt x="5036" y="5448"/>
                  </a:cubicBezTo>
                  <a:cubicBezTo>
                    <a:pt x="4962" y="5325"/>
                    <a:pt x="4851" y="5278"/>
                    <a:pt x="4730" y="5278"/>
                  </a:cubicBezTo>
                  <a:cubicBezTo>
                    <a:pt x="4696" y="5278"/>
                    <a:pt x="4660" y="5282"/>
                    <a:pt x="4624" y="5289"/>
                  </a:cubicBezTo>
                  <a:cubicBezTo>
                    <a:pt x="4466" y="5384"/>
                    <a:pt x="4434" y="5543"/>
                    <a:pt x="4466" y="5701"/>
                  </a:cubicBezTo>
                  <a:cubicBezTo>
                    <a:pt x="4466" y="5701"/>
                    <a:pt x="4846" y="6493"/>
                    <a:pt x="4846" y="7316"/>
                  </a:cubicBezTo>
                  <a:lnTo>
                    <a:pt x="2946" y="14157"/>
                  </a:lnTo>
                  <a:cubicBezTo>
                    <a:pt x="2313" y="14157"/>
                    <a:pt x="1394" y="14125"/>
                    <a:pt x="824" y="13650"/>
                  </a:cubicBezTo>
                  <a:cubicBezTo>
                    <a:pt x="1363" y="8741"/>
                    <a:pt x="3009" y="4719"/>
                    <a:pt x="3199" y="4181"/>
                  </a:cubicBezTo>
                  <a:cubicBezTo>
                    <a:pt x="4244" y="3199"/>
                    <a:pt x="5733" y="2534"/>
                    <a:pt x="6271" y="2281"/>
                  </a:cubicBezTo>
                  <a:cubicBezTo>
                    <a:pt x="6430" y="2534"/>
                    <a:pt x="6651" y="2756"/>
                    <a:pt x="6968" y="3072"/>
                  </a:cubicBezTo>
                  <a:cubicBezTo>
                    <a:pt x="7475" y="3642"/>
                    <a:pt x="8045" y="4086"/>
                    <a:pt x="8045" y="4086"/>
                  </a:cubicBezTo>
                  <a:cubicBezTo>
                    <a:pt x="8108" y="4117"/>
                    <a:pt x="8179" y="4133"/>
                    <a:pt x="8247" y="4133"/>
                  </a:cubicBezTo>
                  <a:cubicBezTo>
                    <a:pt x="8314" y="4133"/>
                    <a:pt x="8377" y="4117"/>
                    <a:pt x="8425" y="4086"/>
                  </a:cubicBezTo>
                  <a:lnTo>
                    <a:pt x="9628" y="2914"/>
                  </a:lnTo>
                  <a:lnTo>
                    <a:pt x="9628" y="18559"/>
                  </a:lnTo>
                  <a:cubicBezTo>
                    <a:pt x="6936" y="18527"/>
                    <a:pt x="5733" y="17735"/>
                    <a:pt x="5479" y="17482"/>
                  </a:cubicBezTo>
                  <a:lnTo>
                    <a:pt x="5479" y="15898"/>
                  </a:lnTo>
                  <a:cubicBezTo>
                    <a:pt x="5479" y="15740"/>
                    <a:pt x="5353" y="15645"/>
                    <a:pt x="5194" y="15645"/>
                  </a:cubicBezTo>
                  <a:cubicBezTo>
                    <a:pt x="5036" y="15645"/>
                    <a:pt x="4909" y="15740"/>
                    <a:pt x="4909" y="15898"/>
                  </a:cubicBezTo>
                  <a:lnTo>
                    <a:pt x="4909" y="17608"/>
                  </a:lnTo>
                  <a:cubicBezTo>
                    <a:pt x="4909" y="17703"/>
                    <a:pt x="4941" y="17767"/>
                    <a:pt x="5004" y="17798"/>
                  </a:cubicBezTo>
                  <a:cubicBezTo>
                    <a:pt x="5036" y="17830"/>
                    <a:pt x="6271" y="19129"/>
                    <a:pt x="9945" y="19129"/>
                  </a:cubicBezTo>
                  <a:cubicBezTo>
                    <a:pt x="13618" y="19129"/>
                    <a:pt x="14854" y="17830"/>
                    <a:pt x="14885" y="17798"/>
                  </a:cubicBezTo>
                  <a:cubicBezTo>
                    <a:pt x="14917" y="17767"/>
                    <a:pt x="14980" y="17703"/>
                    <a:pt x="14980" y="17608"/>
                  </a:cubicBezTo>
                  <a:lnTo>
                    <a:pt x="14980" y="9470"/>
                  </a:lnTo>
                  <a:lnTo>
                    <a:pt x="16785" y="16025"/>
                  </a:lnTo>
                  <a:cubicBezTo>
                    <a:pt x="16817" y="16152"/>
                    <a:pt x="16912" y="16183"/>
                    <a:pt x="16975" y="16215"/>
                  </a:cubicBezTo>
                  <a:cubicBezTo>
                    <a:pt x="17254" y="16289"/>
                    <a:pt x="17513" y="16320"/>
                    <a:pt x="17749" y="16320"/>
                  </a:cubicBezTo>
                  <a:cubicBezTo>
                    <a:pt x="18935" y="16320"/>
                    <a:pt x="19577" y="15545"/>
                    <a:pt x="19604" y="15518"/>
                  </a:cubicBezTo>
                  <a:cubicBezTo>
                    <a:pt x="19636" y="15487"/>
                    <a:pt x="19667" y="15392"/>
                    <a:pt x="19667" y="15328"/>
                  </a:cubicBezTo>
                  <a:cubicBezTo>
                    <a:pt x="19509" y="11718"/>
                    <a:pt x="18654" y="8361"/>
                    <a:pt x="17925" y="6176"/>
                  </a:cubicBezTo>
                  <a:cubicBezTo>
                    <a:pt x="17901" y="6051"/>
                    <a:pt x="17797" y="5966"/>
                    <a:pt x="17677" y="5966"/>
                  </a:cubicBezTo>
                  <a:cubicBezTo>
                    <a:pt x="17645" y="5966"/>
                    <a:pt x="17611" y="5972"/>
                    <a:pt x="17577" y="5986"/>
                  </a:cubicBezTo>
                  <a:cubicBezTo>
                    <a:pt x="17419" y="6018"/>
                    <a:pt x="17355" y="6176"/>
                    <a:pt x="17387" y="6334"/>
                  </a:cubicBezTo>
                  <a:cubicBezTo>
                    <a:pt x="17989" y="8108"/>
                    <a:pt x="18654" y="10736"/>
                    <a:pt x="18971" y="13618"/>
                  </a:cubicBezTo>
                  <a:cubicBezTo>
                    <a:pt x="18400" y="14093"/>
                    <a:pt x="17450" y="14125"/>
                    <a:pt x="16880" y="14125"/>
                  </a:cubicBezTo>
                  <a:lnTo>
                    <a:pt x="14980" y="7284"/>
                  </a:lnTo>
                  <a:cubicBezTo>
                    <a:pt x="14980" y="6461"/>
                    <a:pt x="15329" y="5669"/>
                    <a:pt x="15329" y="5669"/>
                  </a:cubicBezTo>
                  <a:cubicBezTo>
                    <a:pt x="15392" y="5511"/>
                    <a:pt x="15329" y="5353"/>
                    <a:pt x="15170" y="5258"/>
                  </a:cubicBezTo>
                  <a:cubicBezTo>
                    <a:pt x="15129" y="5241"/>
                    <a:pt x="15088" y="5233"/>
                    <a:pt x="15049" y="5233"/>
                  </a:cubicBezTo>
                  <a:cubicBezTo>
                    <a:pt x="14934" y="5233"/>
                    <a:pt x="14829" y="5298"/>
                    <a:pt x="14759" y="5416"/>
                  </a:cubicBezTo>
                  <a:cubicBezTo>
                    <a:pt x="14759" y="5448"/>
                    <a:pt x="14378" y="6334"/>
                    <a:pt x="14378" y="7316"/>
                  </a:cubicBezTo>
                  <a:lnTo>
                    <a:pt x="14378" y="17482"/>
                  </a:lnTo>
                  <a:cubicBezTo>
                    <a:pt x="14093" y="17735"/>
                    <a:pt x="12922" y="18495"/>
                    <a:pt x="10230" y="18559"/>
                  </a:cubicBezTo>
                  <a:lnTo>
                    <a:pt x="10230" y="2914"/>
                  </a:lnTo>
                  <a:lnTo>
                    <a:pt x="11370" y="4086"/>
                  </a:lnTo>
                  <a:cubicBezTo>
                    <a:pt x="11402" y="4117"/>
                    <a:pt x="11497" y="4149"/>
                    <a:pt x="11560" y="4149"/>
                  </a:cubicBezTo>
                  <a:cubicBezTo>
                    <a:pt x="11655" y="4149"/>
                    <a:pt x="11687" y="4117"/>
                    <a:pt x="11750" y="4086"/>
                  </a:cubicBezTo>
                  <a:cubicBezTo>
                    <a:pt x="11813" y="4086"/>
                    <a:pt x="12320" y="3642"/>
                    <a:pt x="12827" y="3072"/>
                  </a:cubicBezTo>
                  <a:cubicBezTo>
                    <a:pt x="13143" y="2756"/>
                    <a:pt x="13333" y="2502"/>
                    <a:pt x="13555" y="2281"/>
                  </a:cubicBezTo>
                  <a:cubicBezTo>
                    <a:pt x="14093" y="2534"/>
                    <a:pt x="15550" y="3167"/>
                    <a:pt x="16595" y="4181"/>
                  </a:cubicBezTo>
                  <a:cubicBezTo>
                    <a:pt x="16627" y="4308"/>
                    <a:pt x="16785" y="4688"/>
                    <a:pt x="16975" y="5258"/>
                  </a:cubicBezTo>
                  <a:cubicBezTo>
                    <a:pt x="17039" y="5384"/>
                    <a:pt x="17134" y="5448"/>
                    <a:pt x="17260" y="5448"/>
                  </a:cubicBezTo>
                  <a:lnTo>
                    <a:pt x="17355" y="5448"/>
                  </a:lnTo>
                  <a:cubicBezTo>
                    <a:pt x="17514" y="5416"/>
                    <a:pt x="17577" y="5226"/>
                    <a:pt x="17514" y="5099"/>
                  </a:cubicBezTo>
                  <a:cubicBezTo>
                    <a:pt x="17229" y="4339"/>
                    <a:pt x="17070" y="3959"/>
                    <a:pt x="17070" y="3959"/>
                  </a:cubicBezTo>
                  <a:cubicBezTo>
                    <a:pt x="17070" y="3927"/>
                    <a:pt x="17039" y="3864"/>
                    <a:pt x="16975" y="3864"/>
                  </a:cubicBezTo>
                  <a:cubicBezTo>
                    <a:pt x="15930" y="2819"/>
                    <a:pt x="14442" y="2122"/>
                    <a:pt x="13777" y="1869"/>
                  </a:cubicBezTo>
                  <a:cubicBezTo>
                    <a:pt x="13903" y="1584"/>
                    <a:pt x="13903" y="1426"/>
                    <a:pt x="13903" y="1362"/>
                  </a:cubicBezTo>
                  <a:cubicBezTo>
                    <a:pt x="13903" y="824"/>
                    <a:pt x="13460" y="476"/>
                    <a:pt x="12605" y="222"/>
                  </a:cubicBezTo>
                  <a:cubicBezTo>
                    <a:pt x="11972" y="64"/>
                    <a:pt x="11053" y="1"/>
                    <a:pt x="98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195;p28">
              <a:extLst>
                <a:ext uri="{FF2B5EF4-FFF2-40B4-BE49-F238E27FC236}">
                  <a16:creationId xmlns:a16="http://schemas.microsoft.com/office/drawing/2014/main" id="{7AAE2A46-EFC0-42D0-4768-D5F7E0973A06}"/>
                </a:ext>
              </a:extLst>
            </p:cNvPr>
            <p:cNvSpPr/>
            <p:nvPr/>
          </p:nvSpPr>
          <p:spPr>
            <a:xfrm>
              <a:off x="-4088300" y="2726475"/>
              <a:ext cx="15850" cy="14175"/>
            </a:xfrm>
            <a:custGeom>
              <a:avLst/>
              <a:gdLst/>
              <a:ahLst/>
              <a:cxnLst/>
              <a:rect l="l" t="t" r="r" b="b"/>
              <a:pathLst>
                <a:path w="634" h="567" extrusionOk="0">
                  <a:moveTo>
                    <a:pt x="286" y="1"/>
                  </a:moveTo>
                  <a:cubicBezTo>
                    <a:pt x="198" y="1"/>
                    <a:pt x="113" y="36"/>
                    <a:pt x="63" y="111"/>
                  </a:cubicBezTo>
                  <a:cubicBezTo>
                    <a:pt x="0" y="238"/>
                    <a:pt x="0" y="365"/>
                    <a:pt x="127" y="460"/>
                  </a:cubicBezTo>
                  <a:cubicBezTo>
                    <a:pt x="174" y="531"/>
                    <a:pt x="257" y="566"/>
                    <a:pt x="349" y="566"/>
                  </a:cubicBezTo>
                  <a:cubicBezTo>
                    <a:pt x="380" y="566"/>
                    <a:pt x="412" y="563"/>
                    <a:pt x="443" y="555"/>
                  </a:cubicBezTo>
                  <a:cubicBezTo>
                    <a:pt x="538" y="523"/>
                    <a:pt x="634" y="396"/>
                    <a:pt x="602" y="238"/>
                  </a:cubicBezTo>
                  <a:cubicBezTo>
                    <a:pt x="563" y="84"/>
                    <a:pt x="421" y="1"/>
                    <a:pt x="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96;p28">
              <a:extLst>
                <a:ext uri="{FF2B5EF4-FFF2-40B4-BE49-F238E27FC236}">
                  <a16:creationId xmlns:a16="http://schemas.microsoft.com/office/drawing/2014/main" id="{98882564-2A53-FC1F-A82B-D1F9B1F15F50}"/>
                </a:ext>
              </a:extLst>
            </p:cNvPr>
            <p:cNvSpPr/>
            <p:nvPr/>
          </p:nvSpPr>
          <p:spPr>
            <a:xfrm>
              <a:off x="-4524550" y="2725825"/>
              <a:ext cx="17100" cy="15525"/>
            </a:xfrm>
            <a:custGeom>
              <a:avLst/>
              <a:gdLst/>
              <a:ahLst/>
              <a:cxnLst/>
              <a:rect l="l" t="t" r="r" b="b"/>
              <a:pathLst>
                <a:path w="684" h="621" extrusionOk="0">
                  <a:moveTo>
                    <a:pt x="309" y="1"/>
                  </a:moveTo>
                  <a:cubicBezTo>
                    <a:pt x="281" y="1"/>
                    <a:pt x="252" y="4"/>
                    <a:pt x="222" y="11"/>
                  </a:cubicBezTo>
                  <a:cubicBezTo>
                    <a:pt x="64" y="106"/>
                    <a:pt x="0" y="264"/>
                    <a:pt x="32" y="391"/>
                  </a:cubicBezTo>
                  <a:cubicBezTo>
                    <a:pt x="64" y="486"/>
                    <a:pt x="159" y="581"/>
                    <a:pt x="254" y="612"/>
                  </a:cubicBezTo>
                  <a:cubicBezTo>
                    <a:pt x="276" y="618"/>
                    <a:pt x="297" y="620"/>
                    <a:pt x="319" y="620"/>
                  </a:cubicBezTo>
                  <a:cubicBezTo>
                    <a:pt x="422" y="620"/>
                    <a:pt x="518" y="559"/>
                    <a:pt x="571" y="454"/>
                  </a:cubicBezTo>
                  <a:cubicBezTo>
                    <a:pt x="684" y="227"/>
                    <a:pt x="544" y="1"/>
                    <a:pt x="3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97;p28">
              <a:extLst>
                <a:ext uri="{FF2B5EF4-FFF2-40B4-BE49-F238E27FC236}">
                  <a16:creationId xmlns:a16="http://schemas.microsoft.com/office/drawing/2014/main" id="{3D3EF0AB-BCE2-2EEA-E93A-4DD424C3DB58}"/>
                </a:ext>
              </a:extLst>
            </p:cNvPr>
            <p:cNvSpPr/>
            <p:nvPr/>
          </p:nvSpPr>
          <p:spPr>
            <a:xfrm>
              <a:off x="-4286250" y="2470925"/>
              <a:ext cx="16650" cy="14000"/>
            </a:xfrm>
            <a:custGeom>
              <a:avLst/>
              <a:gdLst/>
              <a:ahLst/>
              <a:cxnLst/>
              <a:rect l="l" t="t" r="r" b="b"/>
              <a:pathLst>
                <a:path w="666" h="560" extrusionOk="0">
                  <a:moveTo>
                    <a:pt x="326" y="1"/>
                  </a:moveTo>
                  <a:cubicBezTo>
                    <a:pt x="240" y="1"/>
                    <a:pt x="142" y="52"/>
                    <a:pt x="64" y="104"/>
                  </a:cubicBezTo>
                  <a:cubicBezTo>
                    <a:pt x="1" y="231"/>
                    <a:pt x="33" y="358"/>
                    <a:pt x="128" y="484"/>
                  </a:cubicBezTo>
                  <a:cubicBezTo>
                    <a:pt x="174" y="531"/>
                    <a:pt x="254" y="560"/>
                    <a:pt x="344" y="560"/>
                  </a:cubicBezTo>
                  <a:cubicBezTo>
                    <a:pt x="376" y="560"/>
                    <a:pt x="410" y="556"/>
                    <a:pt x="444" y="548"/>
                  </a:cubicBezTo>
                  <a:cubicBezTo>
                    <a:pt x="603" y="516"/>
                    <a:pt x="666" y="358"/>
                    <a:pt x="634" y="231"/>
                  </a:cubicBezTo>
                  <a:cubicBezTo>
                    <a:pt x="603" y="136"/>
                    <a:pt x="508" y="41"/>
                    <a:pt x="381" y="9"/>
                  </a:cubicBezTo>
                  <a:cubicBezTo>
                    <a:pt x="363" y="3"/>
                    <a:pt x="345" y="1"/>
                    <a:pt x="3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98;p28">
              <a:extLst>
                <a:ext uri="{FF2B5EF4-FFF2-40B4-BE49-F238E27FC236}">
                  <a16:creationId xmlns:a16="http://schemas.microsoft.com/office/drawing/2014/main" id="{FBA8D3D5-E87C-1337-7299-59539E84B64C}"/>
                </a:ext>
              </a:extLst>
            </p:cNvPr>
            <p:cNvSpPr/>
            <p:nvPr/>
          </p:nvSpPr>
          <p:spPr>
            <a:xfrm>
              <a:off x="-4285450" y="2782175"/>
              <a:ext cx="15850" cy="15175"/>
            </a:xfrm>
            <a:custGeom>
              <a:avLst/>
              <a:gdLst/>
              <a:ahLst/>
              <a:cxnLst/>
              <a:rect l="l" t="t" r="r" b="b"/>
              <a:pathLst>
                <a:path w="634" h="607" extrusionOk="0">
                  <a:moveTo>
                    <a:pt x="291" y="1"/>
                  </a:moveTo>
                  <a:cubicBezTo>
                    <a:pt x="222" y="1"/>
                    <a:pt x="161" y="32"/>
                    <a:pt x="127" y="100"/>
                  </a:cubicBezTo>
                  <a:cubicBezTo>
                    <a:pt x="32" y="195"/>
                    <a:pt x="1" y="290"/>
                    <a:pt x="32" y="417"/>
                  </a:cubicBezTo>
                  <a:cubicBezTo>
                    <a:pt x="64" y="543"/>
                    <a:pt x="191" y="607"/>
                    <a:pt x="317" y="607"/>
                  </a:cubicBezTo>
                  <a:cubicBezTo>
                    <a:pt x="444" y="607"/>
                    <a:pt x="571" y="543"/>
                    <a:pt x="602" y="417"/>
                  </a:cubicBezTo>
                  <a:cubicBezTo>
                    <a:pt x="634" y="258"/>
                    <a:pt x="602" y="132"/>
                    <a:pt x="476" y="68"/>
                  </a:cubicBezTo>
                  <a:cubicBezTo>
                    <a:pt x="417" y="24"/>
                    <a:pt x="351" y="1"/>
                    <a:pt x="2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99;p28">
              <a:extLst>
                <a:ext uri="{FF2B5EF4-FFF2-40B4-BE49-F238E27FC236}">
                  <a16:creationId xmlns:a16="http://schemas.microsoft.com/office/drawing/2014/main" id="{6583F96F-C155-2176-AEB7-1A4D279870E3}"/>
                </a:ext>
              </a:extLst>
            </p:cNvPr>
            <p:cNvSpPr/>
            <p:nvPr/>
          </p:nvSpPr>
          <p:spPr>
            <a:xfrm>
              <a:off x="-4286250" y="2721125"/>
              <a:ext cx="16650" cy="14775"/>
            </a:xfrm>
            <a:custGeom>
              <a:avLst/>
              <a:gdLst/>
              <a:ahLst/>
              <a:cxnLst/>
              <a:rect l="l" t="t" r="r" b="b"/>
              <a:pathLst>
                <a:path w="666" h="591" extrusionOk="0">
                  <a:moveTo>
                    <a:pt x="328" y="0"/>
                  </a:moveTo>
                  <a:cubicBezTo>
                    <a:pt x="242" y="0"/>
                    <a:pt x="142" y="57"/>
                    <a:pt x="64" y="135"/>
                  </a:cubicBezTo>
                  <a:cubicBezTo>
                    <a:pt x="1" y="262"/>
                    <a:pt x="33" y="357"/>
                    <a:pt x="128" y="484"/>
                  </a:cubicBezTo>
                  <a:cubicBezTo>
                    <a:pt x="175" y="555"/>
                    <a:pt x="258" y="590"/>
                    <a:pt x="350" y="590"/>
                  </a:cubicBezTo>
                  <a:cubicBezTo>
                    <a:pt x="381" y="590"/>
                    <a:pt x="413" y="587"/>
                    <a:pt x="444" y="579"/>
                  </a:cubicBezTo>
                  <a:cubicBezTo>
                    <a:pt x="603" y="515"/>
                    <a:pt x="666" y="389"/>
                    <a:pt x="634" y="262"/>
                  </a:cubicBezTo>
                  <a:cubicBezTo>
                    <a:pt x="603" y="135"/>
                    <a:pt x="508" y="40"/>
                    <a:pt x="381" y="9"/>
                  </a:cubicBezTo>
                  <a:cubicBezTo>
                    <a:pt x="364" y="3"/>
                    <a:pt x="346" y="0"/>
                    <a:pt x="3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00;p28">
              <a:extLst>
                <a:ext uri="{FF2B5EF4-FFF2-40B4-BE49-F238E27FC236}">
                  <a16:creationId xmlns:a16="http://schemas.microsoft.com/office/drawing/2014/main" id="{CB6F2E87-2867-1A46-3B90-F20652C9E42A}"/>
                </a:ext>
              </a:extLst>
            </p:cNvPr>
            <p:cNvSpPr/>
            <p:nvPr/>
          </p:nvSpPr>
          <p:spPr>
            <a:xfrm>
              <a:off x="-4285200" y="2659050"/>
              <a:ext cx="15600" cy="14150"/>
            </a:xfrm>
            <a:custGeom>
              <a:avLst/>
              <a:gdLst/>
              <a:ahLst/>
              <a:cxnLst/>
              <a:rect l="l" t="t" r="r" b="b"/>
              <a:pathLst>
                <a:path w="624" h="566" extrusionOk="0">
                  <a:moveTo>
                    <a:pt x="300" y="1"/>
                  </a:moveTo>
                  <a:cubicBezTo>
                    <a:pt x="146" y="1"/>
                    <a:pt x="0" y="131"/>
                    <a:pt x="22" y="306"/>
                  </a:cubicBezTo>
                  <a:cubicBezTo>
                    <a:pt x="22" y="433"/>
                    <a:pt x="149" y="560"/>
                    <a:pt x="276" y="560"/>
                  </a:cubicBezTo>
                  <a:cubicBezTo>
                    <a:pt x="288" y="564"/>
                    <a:pt x="302" y="566"/>
                    <a:pt x="315" y="566"/>
                  </a:cubicBezTo>
                  <a:cubicBezTo>
                    <a:pt x="404" y="566"/>
                    <a:pt x="510" y="484"/>
                    <a:pt x="592" y="401"/>
                  </a:cubicBezTo>
                  <a:cubicBezTo>
                    <a:pt x="624" y="306"/>
                    <a:pt x="624" y="148"/>
                    <a:pt x="497" y="85"/>
                  </a:cubicBezTo>
                  <a:cubicBezTo>
                    <a:pt x="439" y="26"/>
                    <a:pt x="369" y="1"/>
                    <a:pt x="30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01;p28">
              <a:extLst>
                <a:ext uri="{FF2B5EF4-FFF2-40B4-BE49-F238E27FC236}">
                  <a16:creationId xmlns:a16="http://schemas.microsoft.com/office/drawing/2014/main" id="{FE623C26-F7DB-031A-E0B8-D9C4A5CEC0A7}"/>
                </a:ext>
              </a:extLst>
            </p:cNvPr>
            <p:cNvSpPr/>
            <p:nvPr/>
          </p:nvSpPr>
          <p:spPr>
            <a:xfrm>
              <a:off x="-4284650" y="2596525"/>
              <a:ext cx="15050" cy="14450"/>
            </a:xfrm>
            <a:custGeom>
              <a:avLst/>
              <a:gdLst/>
              <a:ahLst/>
              <a:cxnLst/>
              <a:rect l="l" t="t" r="r" b="b"/>
              <a:pathLst>
                <a:path w="602" h="578" extrusionOk="0">
                  <a:moveTo>
                    <a:pt x="298" y="0"/>
                  </a:moveTo>
                  <a:cubicBezTo>
                    <a:pt x="201" y="0"/>
                    <a:pt x="113" y="80"/>
                    <a:pt x="64" y="179"/>
                  </a:cubicBezTo>
                  <a:cubicBezTo>
                    <a:pt x="0" y="274"/>
                    <a:pt x="0" y="401"/>
                    <a:pt x="95" y="496"/>
                  </a:cubicBezTo>
                  <a:cubicBezTo>
                    <a:pt x="135" y="556"/>
                    <a:pt x="214" y="578"/>
                    <a:pt x="298" y="578"/>
                  </a:cubicBezTo>
                  <a:cubicBezTo>
                    <a:pt x="347" y="578"/>
                    <a:pt x="397" y="570"/>
                    <a:pt x="444" y="559"/>
                  </a:cubicBezTo>
                  <a:cubicBezTo>
                    <a:pt x="539" y="496"/>
                    <a:pt x="602" y="369"/>
                    <a:pt x="570" y="211"/>
                  </a:cubicBezTo>
                  <a:cubicBezTo>
                    <a:pt x="570" y="116"/>
                    <a:pt x="475" y="21"/>
                    <a:pt x="380" y="21"/>
                  </a:cubicBezTo>
                  <a:cubicBezTo>
                    <a:pt x="352" y="7"/>
                    <a:pt x="325" y="0"/>
                    <a:pt x="2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02;p28">
              <a:extLst>
                <a:ext uri="{FF2B5EF4-FFF2-40B4-BE49-F238E27FC236}">
                  <a16:creationId xmlns:a16="http://schemas.microsoft.com/office/drawing/2014/main" id="{50080163-D6E7-4D0E-459E-18D7D2E4722E}"/>
                </a:ext>
              </a:extLst>
            </p:cNvPr>
            <p:cNvSpPr/>
            <p:nvPr/>
          </p:nvSpPr>
          <p:spPr>
            <a:xfrm>
              <a:off x="-4286250" y="2533175"/>
              <a:ext cx="16650" cy="14300"/>
            </a:xfrm>
            <a:custGeom>
              <a:avLst/>
              <a:gdLst/>
              <a:ahLst/>
              <a:cxnLst/>
              <a:rect l="l" t="t" r="r" b="b"/>
              <a:pathLst>
                <a:path w="666" h="572" extrusionOk="0">
                  <a:moveTo>
                    <a:pt x="310" y="0"/>
                  </a:moveTo>
                  <a:cubicBezTo>
                    <a:pt x="229" y="0"/>
                    <a:pt x="137" y="67"/>
                    <a:pt x="64" y="116"/>
                  </a:cubicBezTo>
                  <a:cubicBezTo>
                    <a:pt x="1" y="243"/>
                    <a:pt x="33" y="369"/>
                    <a:pt x="128" y="496"/>
                  </a:cubicBezTo>
                  <a:cubicBezTo>
                    <a:pt x="174" y="542"/>
                    <a:pt x="254" y="572"/>
                    <a:pt x="344" y="572"/>
                  </a:cubicBezTo>
                  <a:cubicBezTo>
                    <a:pt x="376" y="572"/>
                    <a:pt x="410" y="568"/>
                    <a:pt x="444" y="559"/>
                  </a:cubicBezTo>
                  <a:cubicBezTo>
                    <a:pt x="603" y="528"/>
                    <a:pt x="666" y="369"/>
                    <a:pt x="634" y="243"/>
                  </a:cubicBezTo>
                  <a:cubicBezTo>
                    <a:pt x="603" y="116"/>
                    <a:pt x="508" y="53"/>
                    <a:pt x="381" y="21"/>
                  </a:cubicBezTo>
                  <a:cubicBezTo>
                    <a:pt x="359" y="6"/>
                    <a:pt x="335" y="0"/>
                    <a:pt x="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03;p28">
              <a:extLst>
                <a:ext uri="{FF2B5EF4-FFF2-40B4-BE49-F238E27FC236}">
                  <a16:creationId xmlns:a16="http://schemas.microsoft.com/office/drawing/2014/main" id="{515B5E38-DEEC-D4A3-B436-8697E7E5262C}"/>
                </a:ext>
              </a:extLst>
            </p:cNvPr>
            <p:cNvSpPr/>
            <p:nvPr/>
          </p:nvSpPr>
          <p:spPr>
            <a:xfrm>
              <a:off x="-4317125" y="2380875"/>
              <a:ext cx="35650" cy="14275"/>
            </a:xfrm>
            <a:custGeom>
              <a:avLst/>
              <a:gdLst/>
              <a:ahLst/>
              <a:cxnLst/>
              <a:rect l="l" t="t" r="r" b="b"/>
              <a:pathLst>
                <a:path w="1426" h="571" extrusionOk="0">
                  <a:moveTo>
                    <a:pt x="317" y="1"/>
                  </a:moveTo>
                  <a:cubicBezTo>
                    <a:pt x="159" y="1"/>
                    <a:pt x="32" y="128"/>
                    <a:pt x="32" y="286"/>
                  </a:cubicBezTo>
                  <a:cubicBezTo>
                    <a:pt x="1" y="413"/>
                    <a:pt x="159" y="571"/>
                    <a:pt x="317" y="571"/>
                  </a:cubicBezTo>
                  <a:lnTo>
                    <a:pt x="1141" y="571"/>
                  </a:lnTo>
                  <a:cubicBezTo>
                    <a:pt x="1299" y="571"/>
                    <a:pt x="1426" y="444"/>
                    <a:pt x="1426" y="286"/>
                  </a:cubicBezTo>
                  <a:cubicBezTo>
                    <a:pt x="1426" y="128"/>
                    <a:pt x="1299" y="1"/>
                    <a:pt x="11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225;p28">
            <a:extLst>
              <a:ext uri="{FF2B5EF4-FFF2-40B4-BE49-F238E27FC236}">
                <a16:creationId xmlns:a16="http://schemas.microsoft.com/office/drawing/2014/main" id="{95655A92-430B-D6E1-A558-80144BE3DBAC}"/>
              </a:ext>
            </a:extLst>
          </p:cNvPr>
          <p:cNvSpPr/>
          <p:nvPr/>
        </p:nvSpPr>
        <p:spPr>
          <a:xfrm>
            <a:off x="8283577" y="5512212"/>
            <a:ext cx="491675" cy="419625"/>
          </a:xfrm>
          <a:custGeom>
            <a:avLst/>
            <a:gdLst/>
            <a:ahLst/>
            <a:cxnLst/>
            <a:rect l="l" t="t" r="r" b="b"/>
            <a:pathLst>
              <a:path w="19667" h="16785" extrusionOk="0">
                <a:moveTo>
                  <a:pt x="9944" y="475"/>
                </a:moveTo>
                <a:cubicBezTo>
                  <a:pt x="10800" y="475"/>
                  <a:pt x="11655" y="475"/>
                  <a:pt x="12193" y="571"/>
                </a:cubicBezTo>
                <a:cubicBezTo>
                  <a:pt x="12383" y="602"/>
                  <a:pt x="12921" y="666"/>
                  <a:pt x="12921" y="887"/>
                </a:cubicBezTo>
                <a:cubicBezTo>
                  <a:pt x="12858" y="1204"/>
                  <a:pt x="11686" y="2534"/>
                  <a:pt x="9818" y="4276"/>
                </a:cubicBezTo>
                <a:cubicBezTo>
                  <a:pt x="7949" y="2534"/>
                  <a:pt x="6778" y="1204"/>
                  <a:pt x="6746" y="887"/>
                </a:cubicBezTo>
                <a:cubicBezTo>
                  <a:pt x="6778" y="729"/>
                  <a:pt x="7253" y="602"/>
                  <a:pt x="7443" y="571"/>
                </a:cubicBezTo>
                <a:cubicBezTo>
                  <a:pt x="8013" y="475"/>
                  <a:pt x="8836" y="475"/>
                  <a:pt x="9691" y="475"/>
                </a:cubicBezTo>
                <a:close/>
                <a:moveTo>
                  <a:pt x="3041" y="3167"/>
                </a:moveTo>
                <a:cubicBezTo>
                  <a:pt x="4244" y="3801"/>
                  <a:pt x="4782" y="4751"/>
                  <a:pt x="4782" y="6049"/>
                </a:cubicBezTo>
                <a:lnTo>
                  <a:pt x="2977" y="12605"/>
                </a:lnTo>
                <a:cubicBezTo>
                  <a:pt x="2893" y="12828"/>
                  <a:pt x="2686" y="13027"/>
                  <a:pt x="2443" y="13027"/>
                </a:cubicBezTo>
                <a:cubicBezTo>
                  <a:pt x="2410" y="13027"/>
                  <a:pt x="2377" y="13024"/>
                  <a:pt x="2344" y="13016"/>
                </a:cubicBezTo>
                <a:cubicBezTo>
                  <a:pt x="1901" y="12985"/>
                  <a:pt x="1552" y="12921"/>
                  <a:pt x="1204" y="12795"/>
                </a:cubicBezTo>
                <a:cubicBezTo>
                  <a:pt x="919" y="12700"/>
                  <a:pt x="760" y="12446"/>
                  <a:pt x="792" y="12161"/>
                </a:cubicBezTo>
                <a:cubicBezTo>
                  <a:pt x="1299" y="7854"/>
                  <a:pt x="2661" y="4181"/>
                  <a:pt x="3041" y="3167"/>
                </a:cubicBezTo>
                <a:close/>
                <a:moveTo>
                  <a:pt x="855" y="13238"/>
                </a:moveTo>
                <a:cubicBezTo>
                  <a:pt x="919" y="13270"/>
                  <a:pt x="982" y="13270"/>
                  <a:pt x="1014" y="13301"/>
                </a:cubicBezTo>
                <a:cubicBezTo>
                  <a:pt x="1394" y="13428"/>
                  <a:pt x="1805" y="13491"/>
                  <a:pt x="2281" y="13586"/>
                </a:cubicBezTo>
                <a:lnTo>
                  <a:pt x="2407" y="13586"/>
                </a:lnTo>
                <a:lnTo>
                  <a:pt x="2312" y="14378"/>
                </a:lnTo>
                <a:cubicBezTo>
                  <a:pt x="2249" y="14505"/>
                  <a:pt x="2186" y="14568"/>
                  <a:pt x="2059" y="14568"/>
                </a:cubicBezTo>
                <a:cubicBezTo>
                  <a:pt x="1520" y="14568"/>
                  <a:pt x="1077" y="14410"/>
                  <a:pt x="824" y="14283"/>
                </a:cubicBezTo>
                <a:cubicBezTo>
                  <a:pt x="760" y="14251"/>
                  <a:pt x="665" y="14125"/>
                  <a:pt x="697" y="14030"/>
                </a:cubicBezTo>
                <a:cubicBezTo>
                  <a:pt x="760" y="13808"/>
                  <a:pt x="792" y="13491"/>
                  <a:pt x="855" y="13238"/>
                </a:cubicBezTo>
                <a:close/>
                <a:moveTo>
                  <a:pt x="18843" y="13238"/>
                </a:moveTo>
                <a:cubicBezTo>
                  <a:pt x="18875" y="13491"/>
                  <a:pt x="18970" y="13776"/>
                  <a:pt x="19002" y="14030"/>
                </a:cubicBezTo>
                <a:cubicBezTo>
                  <a:pt x="19033" y="14125"/>
                  <a:pt x="19002" y="14251"/>
                  <a:pt x="18875" y="14283"/>
                </a:cubicBezTo>
                <a:cubicBezTo>
                  <a:pt x="18653" y="14410"/>
                  <a:pt x="18210" y="14568"/>
                  <a:pt x="17640" y="14568"/>
                </a:cubicBezTo>
                <a:cubicBezTo>
                  <a:pt x="17545" y="14568"/>
                  <a:pt x="17418" y="14505"/>
                  <a:pt x="17418" y="14378"/>
                </a:cubicBezTo>
                <a:lnTo>
                  <a:pt x="17292" y="13586"/>
                </a:lnTo>
                <a:lnTo>
                  <a:pt x="17418" y="13586"/>
                </a:lnTo>
                <a:cubicBezTo>
                  <a:pt x="17893" y="13555"/>
                  <a:pt x="18337" y="13460"/>
                  <a:pt x="18685" y="13301"/>
                </a:cubicBezTo>
                <a:cubicBezTo>
                  <a:pt x="18780" y="13270"/>
                  <a:pt x="18812" y="13270"/>
                  <a:pt x="18843" y="13238"/>
                </a:cubicBezTo>
                <a:close/>
                <a:moveTo>
                  <a:pt x="13396" y="1077"/>
                </a:moveTo>
                <a:cubicBezTo>
                  <a:pt x="13460" y="1109"/>
                  <a:pt x="13586" y="1141"/>
                  <a:pt x="13745" y="1236"/>
                </a:cubicBezTo>
                <a:cubicBezTo>
                  <a:pt x="13143" y="2249"/>
                  <a:pt x="10863" y="4466"/>
                  <a:pt x="9691" y="5511"/>
                </a:cubicBezTo>
                <a:cubicBezTo>
                  <a:pt x="9311" y="5099"/>
                  <a:pt x="8298" y="4181"/>
                  <a:pt x="7411" y="3231"/>
                </a:cubicBezTo>
                <a:cubicBezTo>
                  <a:pt x="7348" y="3183"/>
                  <a:pt x="7276" y="3159"/>
                  <a:pt x="7205" y="3159"/>
                </a:cubicBezTo>
                <a:cubicBezTo>
                  <a:pt x="7134" y="3159"/>
                  <a:pt x="7063" y="3183"/>
                  <a:pt x="6999" y="3231"/>
                </a:cubicBezTo>
                <a:cubicBezTo>
                  <a:pt x="6873" y="3357"/>
                  <a:pt x="6873" y="3516"/>
                  <a:pt x="6999" y="3642"/>
                </a:cubicBezTo>
                <a:cubicBezTo>
                  <a:pt x="8203" y="4877"/>
                  <a:pt x="9501" y="6081"/>
                  <a:pt x="9533" y="6081"/>
                </a:cubicBezTo>
                <a:cubicBezTo>
                  <a:pt x="9596" y="6144"/>
                  <a:pt x="9659" y="6176"/>
                  <a:pt x="9723" y="6176"/>
                </a:cubicBezTo>
                <a:cubicBezTo>
                  <a:pt x="9818" y="6176"/>
                  <a:pt x="9881" y="6144"/>
                  <a:pt x="9944" y="6081"/>
                </a:cubicBezTo>
                <a:cubicBezTo>
                  <a:pt x="10324" y="5733"/>
                  <a:pt x="13491" y="2819"/>
                  <a:pt x="14283" y="1457"/>
                </a:cubicBezTo>
                <a:cubicBezTo>
                  <a:pt x="14885" y="1742"/>
                  <a:pt x="15582" y="2186"/>
                  <a:pt x="16183" y="2692"/>
                </a:cubicBezTo>
                <a:cubicBezTo>
                  <a:pt x="15011" y="3452"/>
                  <a:pt x="14346" y="4561"/>
                  <a:pt x="14346" y="6113"/>
                </a:cubicBezTo>
                <a:lnTo>
                  <a:pt x="14346" y="13586"/>
                </a:lnTo>
                <a:cubicBezTo>
                  <a:pt x="14346" y="13935"/>
                  <a:pt x="14125" y="14283"/>
                  <a:pt x="13776" y="14441"/>
                </a:cubicBezTo>
                <a:cubicBezTo>
                  <a:pt x="13111" y="14758"/>
                  <a:pt x="11876" y="15170"/>
                  <a:pt x="9818" y="15170"/>
                </a:cubicBezTo>
                <a:cubicBezTo>
                  <a:pt x="7759" y="15170"/>
                  <a:pt x="6524" y="14758"/>
                  <a:pt x="5859" y="14441"/>
                </a:cubicBezTo>
                <a:cubicBezTo>
                  <a:pt x="5542" y="14283"/>
                  <a:pt x="5321" y="13935"/>
                  <a:pt x="5321" y="13586"/>
                </a:cubicBezTo>
                <a:lnTo>
                  <a:pt x="5321" y="6113"/>
                </a:lnTo>
                <a:cubicBezTo>
                  <a:pt x="5321" y="4561"/>
                  <a:pt x="4687" y="3452"/>
                  <a:pt x="3326" y="2692"/>
                </a:cubicBezTo>
                <a:cubicBezTo>
                  <a:pt x="3927" y="2186"/>
                  <a:pt x="4687" y="1742"/>
                  <a:pt x="5226" y="1457"/>
                </a:cubicBezTo>
                <a:cubicBezTo>
                  <a:pt x="5416" y="1774"/>
                  <a:pt x="5732" y="2217"/>
                  <a:pt x="6271" y="2819"/>
                </a:cubicBezTo>
                <a:cubicBezTo>
                  <a:pt x="6303" y="2882"/>
                  <a:pt x="6366" y="2882"/>
                  <a:pt x="6461" y="2882"/>
                </a:cubicBezTo>
                <a:cubicBezTo>
                  <a:pt x="6524" y="2882"/>
                  <a:pt x="6619" y="2851"/>
                  <a:pt x="6651" y="2819"/>
                </a:cubicBezTo>
                <a:cubicBezTo>
                  <a:pt x="6778" y="2692"/>
                  <a:pt x="6778" y="2534"/>
                  <a:pt x="6683" y="2407"/>
                </a:cubicBezTo>
                <a:cubicBezTo>
                  <a:pt x="6176" y="1806"/>
                  <a:pt x="5891" y="1457"/>
                  <a:pt x="5732" y="1236"/>
                </a:cubicBezTo>
                <a:cubicBezTo>
                  <a:pt x="5891" y="1141"/>
                  <a:pt x="6017" y="1109"/>
                  <a:pt x="6112" y="1077"/>
                </a:cubicBezTo>
                <a:cubicBezTo>
                  <a:pt x="6176" y="1394"/>
                  <a:pt x="6524" y="1932"/>
                  <a:pt x="7854" y="3294"/>
                </a:cubicBezTo>
                <a:cubicBezTo>
                  <a:pt x="8678" y="4149"/>
                  <a:pt x="9533" y="4909"/>
                  <a:pt x="9533" y="4941"/>
                </a:cubicBezTo>
                <a:cubicBezTo>
                  <a:pt x="9596" y="5004"/>
                  <a:pt x="9659" y="5036"/>
                  <a:pt x="9754" y="5036"/>
                </a:cubicBezTo>
                <a:cubicBezTo>
                  <a:pt x="9818" y="5036"/>
                  <a:pt x="9913" y="4972"/>
                  <a:pt x="9944" y="4941"/>
                </a:cubicBezTo>
                <a:cubicBezTo>
                  <a:pt x="9944" y="4941"/>
                  <a:pt x="10800" y="4149"/>
                  <a:pt x="11655" y="3294"/>
                </a:cubicBezTo>
                <a:cubicBezTo>
                  <a:pt x="12953" y="1932"/>
                  <a:pt x="13301" y="1394"/>
                  <a:pt x="13396" y="1077"/>
                </a:cubicBezTo>
                <a:close/>
                <a:moveTo>
                  <a:pt x="13681" y="15138"/>
                </a:moveTo>
                <a:lnTo>
                  <a:pt x="13681" y="15138"/>
                </a:lnTo>
                <a:cubicBezTo>
                  <a:pt x="13586" y="15328"/>
                  <a:pt x="13238" y="15550"/>
                  <a:pt x="12826" y="15708"/>
                </a:cubicBezTo>
                <a:cubicBezTo>
                  <a:pt x="12035" y="16025"/>
                  <a:pt x="11021" y="16183"/>
                  <a:pt x="9849" y="16183"/>
                </a:cubicBezTo>
                <a:cubicBezTo>
                  <a:pt x="8741" y="16183"/>
                  <a:pt x="7696" y="16025"/>
                  <a:pt x="6904" y="15708"/>
                </a:cubicBezTo>
                <a:cubicBezTo>
                  <a:pt x="6461" y="15550"/>
                  <a:pt x="6144" y="15328"/>
                  <a:pt x="5954" y="15138"/>
                </a:cubicBezTo>
                <a:lnTo>
                  <a:pt x="5954" y="15138"/>
                </a:lnTo>
                <a:cubicBezTo>
                  <a:pt x="6683" y="15455"/>
                  <a:pt x="7949" y="15772"/>
                  <a:pt x="9818" y="15772"/>
                </a:cubicBezTo>
                <a:cubicBezTo>
                  <a:pt x="11686" y="15772"/>
                  <a:pt x="12953" y="15455"/>
                  <a:pt x="13681" y="15138"/>
                </a:cubicBezTo>
                <a:close/>
                <a:moveTo>
                  <a:pt x="9723" y="0"/>
                </a:moveTo>
                <a:cubicBezTo>
                  <a:pt x="8804" y="0"/>
                  <a:pt x="8013" y="0"/>
                  <a:pt x="7348" y="95"/>
                </a:cubicBezTo>
                <a:cubicBezTo>
                  <a:pt x="7158" y="127"/>
                  <a:pt x="6714" y="159"/>
                  <a:pt x="6429" y="412"/>
                </a:cubicBezTo>
                <a:cubicBezTo>
                  <a:pt x="6334" y="444"/>
                  <a:pt x="6271" y="444"/>
                  <a:pt x="6207" y="475"/>
                </a:cubicBezTo>
                <a:cubicBezTo>
                  <a:pt x="6112" y="507"/>
                  <a:pt x="4054" y="1267"/>
                  <a:pt x="2692" y="2629"/>
                </a:cubicBezTo>
                <a:lnTo>
                  <a:pt x="2629" y="2692"/>
                </a:lnTo>
                <a:cubicBezTo>
                  <a:pt x="2629" y="2724"/>
                  <a:pt x="792" y="6936"/>
                  <a:pt x="190" y="12130"/>
                </a:cubicBezTo>
                <a:cubicBezTo>
                  <a:pt x="159" y="12351"/>
                  <a:pt x="190" y="12605"/>
                  <a:pt x="317" y="12795"/>
                </a:cubicBezTo>
                <a:cubicBezTo>
                  <a:pt x="254" y="13143"/>
                  <a:pt x="159" y="13650"/>
                  <a:pt x="95" y="13966"/>
                </a:cubicBezTo>
                <a:cubicBezTo>
                  <a:pt x="0" y="14346"/>
                  <a:pt x="190" y="14695"/>
                  <a:pt x="507" y="14853"/>
                </a:cubicBezTo>
                <a:cubicBezTo>
                  <a:pt x="824" y="15012"/>
                  <a:pt x="1299" y="15202"/>
                  <a:pt x="1996" y="15202"/>
                </a:cubicBezTo>
                <a:lnTo>
                  <a:pt x="2027" y="15202"/>
                </a:lnTo>
                <a:cubicBezTo>
                  <a:pt x="2407" y="15202"/>
                  <a:pt x="2787" y="14917"/>
                  <a:pt x="2851" y="14505"/>
                </a:cubicBezTo>
                <a:lnTo>
                  <a:pt x="3041" y="13428"/>
                </a:lnTo>
                <a:cubicBezTo>
                  <a:pt x="3294" y="13270"/>
                  <a:pt x="3484" y="13016"/>
                  <a:pt x="3579" y="12763"/>
                </a:cubicBezTo>
                <a:lnTo>
                  <a:pt x="4782" y="8266"/>
                </a:lnTo>
                <a:lnTo>
                  <a:pt x="4782" y="13586"/>
                </a:lnTo>
                <a:cubicBezTo>
                  <a:pt x="4782" y="14030"/>
                  <a:pt x="4941" y="14410"/>
                  <a:pt x="5226" y="14695"/>
                </a:cubicBezTo>
                <a:lnTo>
                  <a:pt x="5226" y="14758"/>
                </a:lnTo>
                <a:cubicBezTo>
                  <a:pt x="5226" y="15930"/>
                  <a:pt x="7221" y="16785"/>
                  <a:pt x="9849" y="16785"/>
                </a:cubicBezTo>
                <a:cubicBezTo>
                  <a:pt x="12510" y="16785"/>
                  <a:pt x="14505" y="15930"/>
                  <a:pt x="14505" y="14758"/>
                </a:cubicBezTo>
                <a:lnTo>
                  <a:pt x="14505" y="14695"/>
                </a:lnTo>
                <a:cubicBezTo>
                  <a:pt x="14758" y="14410"/>
                  <a:pt x="14916" y="14030"/>
                  <a:pt x="14916" y="13586"/>
                </a:cubicBezTo>
                <a:lnTo>
                  <a:pt x="14916" y="8266"/>
                </a:lnTo>
                <a:lnTo>
                  <a:pt x="16152" y="12763"/>
                </a:lnTo>
                <a:cubicBezTo>
                  <a:pt x="16247" y="13016"/>
                  <a:pt x="16437" y="13301"/>
                  <a:pt x="16658" y="13428"/>
                </a:cubicBezTo>
                <a:lnTo>
                  <a:pt x="16880" y="14505"/>
                </a:lnTo>
                <a:cubicBezTo>
                  <a:pt x="16943" y="14885"/>
                  <a:pt x="17260" y="15170"/>
                  <a:pt x="17703" y="15202"/>
                </a:cubicBezTo>
                <a:lnTo>
                  <a:pt x="17735" y="15202"/>
                </a:lnTo>
                <a:cubicBezTo>
                  <a:pt x="18400" y="15202"/>
                  <a:pt x="18875" y="15012"/>
                  <a:pt x="19192" y="14853"/>
                </a:cubicBezTo>
                <a:cubicBezTo>
                  <a:pt x="19477" y="14663"/>
                  <a:pt x="19667" y="14283"/>
                  <a:pt x="19604" y="13935"/>
                </a:cubicBezTo>
                <a:cubicBezTo>
                  <a:pt x="19509" y="13618"/>
                  <a:pt x="19445" y="13111"/>
                  <a:pt x="19350" y="12763"/>
                </a:cubicBezTo>
                <a:cubicBezTo>
                  <a:pt x="19477" y="12541"/>
                  <a:pt x="19509" y="12320"/>
                  <a:pt x="19477" y="12066"/>
                </a:cubicBezTo>
                <a:cubicBezTo>
                  <a:pt x="19160" y="9184"/>
                  <a:pt x="18432" y="6651"/>
                  <a:pt x="17925" y="5036"/>
                </a:cubicBezTo>
                <a:cubicBezTo>
                  <a:pt x="17900" y="4911"/>
                  <a:pt x="17797" y="4826"/>
                  <a:pt x="17677" y="4826"/>
                </a:cubicBezTo>
                <a:cubicBezTo>
                  <a:pt x="17644" y="4826"/>
                  <a:pt x="17611" y="4832"/>
                  <a:pt x="17577" y="4846"/>
                </a:cubicBezTo>
                <a:cubicBezTo>
                  <a:pt x="17418" y="4877"/>
                  <a:pt x="17355" y="5036"/>
                  <a:pt x="17387" y="5194"/>
                </a:cubicBezTo>
                <a:cubicBezTo>
                  <a:pt x="17893" y="6809"/>
                  <a:pt x="18558" y="9311"/>
                  <a:pt x="18938" y="12130"/>
                </a:cubicBezTo>
                <a:cubicBezTo>
                  <a:pt x="18970" y="12383"/>
                  <a:pt x="18812" y="12668"/>
                  <a:pt x="18527" y="12763"/>
                </a:cubicBezTo>
                <a:cubicBezTo>
                  <a:pt x="18210" y="12858"/>
                  <a:pt x="17830" y="12953"/>
                  <a:pt x="17387" y="12985"/>
                </a:cubicBezTo>
                <a:cubicBezTo>
                  <a:pt x="17364" y="12987"/>
                  <a:pt x="17341" y="12988"/>
                  <a:pt x="17318" y="12988"/>
                </a:cubicBezTo>
                <a:cubicBezTo>
                  <a:pt x="17034" y="12988"/>
                  <a:pt x="16812" y="12806"/>
                  <a:pt x="16753" y="12541"/>
                </a:cubicBezTo>
                <a:lnTo>
                  <a:pt x="14980" y="6049"/>
                </a:lnTo>
                <a:cubicBezTo>
                  <a:pt x="14980" y="4719"/>
                  <a:pt x="15518" y="3801"/>
                  <a:pt x="16722" y="3167"/>
                </a:cubicBezTo>
                <a:cubicBezTo>
                  <a:pt x="16785" y="3357"/>
                  <a:pt x="16912" y="3674"/>
                  <a:pt x="17070" y="4117"/>
                </a:cubicBezTo>
                <a:cubicBezTo>
                  <a:pt x="17102" y="4244"/>
                  <a:pt x="17228" y="4307"/>
                  <a:pt x="17355" y="4307"/>
                </a:cubicBezTo>
                <a:lnTo>
                  <a:pt x="17418" y="4307"/>
                </a:lnTo>
                <a:cubicBezTo>
                  <a:pt x="17577" y="4276"/>
                  <a:pt x="17672" y="4086"/>
                  <a:pt x="17577" y="3959"/>
                </a:cubicBezTo>
                <a:cubicBezTo>
                  <a:pt x="17292" y="3167"/>
                  <a:pt x="17102" y="2724"/>
                  <a:pt x="17102" y="2692"/>
                </a:cubicBezTo>
                <a:cubicBezTo>
                  <a:pt x="17102" y="2661"/>
                  <a:pt x="17070" y="2629"/>
                  <a:pt x="17007" y="2629"/>
                </a:cubicBezTo>
                <a:cubicBezTo>
                  <a:pt x="15645" y="1236"/>
                  <a:pt x="13586" y="475"/>
                  <a:pt x="13491" y="475"/>
                </a:cubicBezTo>
                <a:lnTo>
                  <a:pt x="13301" y="444"/>
                </a:lnTo>
                <a:cubicBezTo>
                  <a:pt x="13016" y="190"/>
                  <a:pt x="12541" y="127"/>
                  <a:pt x="12351" y="95"/>
                </a:cubicBezTo>
                <a:cubicBezTo>
                  <a:pt x="11750" y="0"/>
                  <a:pt x="10926" y="0"/>
                  <a:pt x="997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382;p22">
            <a:extLst>
              <a:ext uri="{FF2B5EF4-FFF2-40B4-BE49-F238E27FC236}">
                <a16:creationId xmlns:a16="http://schemas.microsoft.com/office/drawing/2014/main" id="{02D44085-EDBE-E385-E097-A213EF8D751E}"/>
              </a:ext>
            </a:extLst>
          </p:cNvPr>
          <p:cNvSpPr/>
          <p:nvPr/>
        </p:nvSpPr>
        <p:spPr>
          <a:xfrm>
            <a:off x="118658" y="2881356"/>
            <a:ext cx="4111964" cy="1004727"/>
          </a:xfrm>
          <a:custGeom>
            <a:avLst/>
            <a:gdLst/>
            <a:ahLst/>
            <a:cxnLst/>
            <a:rect l="l" t="t" r="r" b="b"/>
            <a:pathLst>
              <a:path w="203884" h="28552" extrusionOk="0">
                <a:moveTo>
                  <a:pt x="1" y="0"/>
                </a:moveTo>
                <a:lnTo>
                  <a:pt x="1" y="28552"/>
                </a:lnTo>
                <a:lnTo>
                  <a:pt x="203883" y="28552"/>
                </a:lnTo>
                <a:lnTo>
                  <a:pt x="203883" y="0"/>
                </a:lnTo>
                <a:close/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006600"/>
                </a:solidFill>
              </a:ln>
              <a:solidFill>
                <a:srgbClr val="006600"/>
              </a:solidFill>
            </a:endParaRPr>
          </a:p>
        </p:txBody>
      </p:sp>
      <p:sp>
        <p:nvSpPr>
          <p:cNvPr id="28" name="Google Shape;382;p22">
            <a:extLst>
              <a:ext uri="{FF2B5EF4-FFF2-40B4-BE49-F238E27FC236}">
                <a16:creationId xmlns:a16="http://schemas.microsoft.com/office/drawing/2014/main" id="{FB126ABE-9B24-AC2D-19FE-0CBF176BB959}"/>
              </a:ext>
            </a:extLst>
          </p:cNvPr>
          <p:cNvSpPr/>
          <p:nvPr/>
        </p:nvSpPr>
        <p:spPr>
          <a:xfrm>
            <a:off x="6401553" y="2881355"/>
            <a:ext cx="2561087" cy="3315703"/>
          </a:xfrm>
          <a:custGeom>
            <a:avLst/>
            <a:gdLst/>
            <a:ahLst/>
            <a:cxnLst/>
            <a:rect l="l" t="t" r="r" b="b"/>
            <a:pathLst>
              <a:path w="203884" h="28552" extrusionOk="0">
                <a:moveTo>
                  <a:pt x="1" y="0"/>
                </a:moveTo>
                <a:lnTo>
                  <a:pt x="1" y="28552"/>
                </a:lnTo>
                <a:lnTo>
                  <a:pt x="203883" y="28552"/>
                </a:lnTo>
                <a:lnTo>
                  <a:pt x="203883" y="0"/>
                </a:lnTo>
                <a:close/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006600"/>
                </a:solidFill>
              </a:ln>
              <a:solidFill>
                <a:srgbClr val="006600"/>
              </a:solidFill>
            </a:endParaRPr>
          </a:p>
        </p:txBody>
      </p:sp>
      <p:sp>
        <p:nvSpPr>
          <p:cNvPr id="29" name="Google Shape;382;p22">
            <a:extLst>
              <a:ext uri="{FF2B5EF4-FFF2-40B4-BE49-F238E27FC236}">
                <a16:creationId xmlns:a16="http://schemas.microsoft.com/office/drawing/2014/main" id="{4BFD46F5-B931-711C-9F4F-B957021C3CE1}"/>
              </a:ext>
            </a:extLst>
          </p:cNvPr>
          <p:cNvSpPr/>
          <p:nvPr/>
        </p:nvSpPr>
        <p:spPr>
          <a:xfrm>
            <a:off x="111505" y="3965087"/>
            <a:ext cx="4125043" cy="2231972"/>
          </a:xfrm>
          <a:custGeom>
            <a:avLst/>
            <a:gdLst/>
            <a:ahLst/>
            <a:cxnLst/>
            <a:rect l="l" t="t" r="r" b="b"/>
            <a:pathLst>
              <a:path w="203884" h="28552" extrusionOk="0">
                <a:moveTo>
                  <a:pt x="1" y="0"/>
                </a:moveTo>
                <a:lnTo>
                  <a:pt x="1" y="28552"/>
                </a:lnTo>
                <a:lnTo>
                  <a:pt x="203883" y="28552"/>
                </a:lnTo>
                <a:lnTo>
                  <a:pt x="203883" y="0"/>
                </a:lnTo>
                <a:close/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006600"/>
                </a:solidFill>
              </a:ln>
              <a:solidFill>
                <a:srgbClr val="006600"/>
              </a:solidFill>
            </a:endParaRPr>
          </a:p>
        </p:txBody>
      </p:sp>
      <p:sp>
        <p:nvSpPr>
          <p:cNvPr id="30" name="Google Shape;382;p22">
            <a:extLst>
              <a:ext uri="{FF2B5EF4-FFF2-40B4-BE49-F238E27FC236}">
                <a16:creationId xmlns:a16="http://schemas.microsoft.com/office/drawing/2014/main" id="{71EBAC40-A7E5-E206-7866-AA3BE4571A21}"/>
              </a:ext>
            </a:extLst>
          </p:cNvPr>
          <p:cNvSpPr/>
          <p:nvPr/>
        </p:nvSpPr>
        <p:spPr>
          <a:xfrm>
            <a:off x="4361246" y="2881355"/>
            <a:ext cx="1925239" cy="3315704"/>
          </a:xfrm>
          <a:custGeom>
            <a:avLst/>
            <a:gdLst/>
            <a:ahLst/>
            <a:cxnLst/>
            <a:rect l="l" t="t" r="r" b="b"/>
            <a:pathLst>
              <a:path w="203884" h="28552" extrusionOk="0">
                <a:moveTo>
                  <a:pt x="1" y="0"/>
                </a:moveTo>
                <a:lnTo>
                  <a:pt x="1" y="28552"/>
                </a:lnTo>
                <a:lnTo>
                  <a:pt x="203883" y="28552"/>
                </a:lnTo>
                <a:lnTo>
                  <a:pt x="203883" y="0"/>
                </a:lnTo>
                <a:close/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006600"/>
                </a:solidFill>
              </a:ln>
              <a:solidFill>
                <a:srgbClr val="006600"/>
              </a:solidFill>
            </a:endParaRPr>
          </a:p>
        </p:txBody>
      </p:sp>
      <p:grpSp>
        <p:nvGrpSpPr>
          <p:cNvPr id="31" name="Google Shape;426;p23">
            <a:extLst>
              <a:ext uri="{FF2B5EF4-FFF2-40B4-BE49-F238E27FC236}">
                <a16:creationId xmlns:a16="http://schemas.microsoft.com/office/drawing/2014/main" id="{9BC48565-A79E-7FC6-F989-B6F26BAE796C}"/>
              </a:ext>
            </a:extLst>
          </p:cNvPr>
          <p:cNvGrpSpPr/>
          <p:nvPr/>
        </p:nvGrpSpPr>
        <p:grpSpPr>
          <a:xfrm>
            <a:off x="5579481" y="3008884"/>
            <a:ext cx="663026" cy="737354"/>
            <a:chOff x="779606" y="2781075"/>
            <a:chExt cx="919000" cy="930400"/>
          </a:xfrm>
        </p:grpSpPr>
        <p:sp>
          <p:nvSpPr>
            <p:cNvPr id="32" name="Google Shape;427;p23">
              <a:extLst>
                <a:ext uri="{FF2B5EF4-FFF2-40B4-BE49-F238E27FC236}">
                  <a16:creationId xmlns:a16="http://schemas.microsoft.com/office/drawing/2014/main" id="{E5EEB3EB-6A0A-CD48-AE52-E1C29C3651A9}"/>
                </a:ext>
              </a:extLst>
            </p:cNvPr>
            <p:cNvSpPr/>
            <p:nvPr/>
          </p:nvSpPr>
          <p:spPr>
            <a:xfrm>
              <a:off x="926381" y="2781075"/>
              <a:ext cx="640475" cy="393625"/>
            </a:xfrm>
            <a:custGeom>
              <a:avLst/>
              <a:gdLst/>
              <a:ahLst/>
              <a:cxnLst/>
              <a:rect l="l" t="t" r="r" b="b"/>
              <a:pathLst>
                <a:path w="25619" h="15745" extrusionOk="0">
                  <a:moveTo>
                    <a:pt x="0" y="0"/>
                  </a:moveTo>
                  <a:lnTo>
                    <a:pt x="0" y="15745"/>
                  </a:lnTo>
                  <a:lnTo>
                    <a:pt x="25618" y="15745"/>
                  </a:lnTo>
                  <a:lnTo>
                    <a:pt x="25618" y="0"/>
                  </a:lnTo>
                  <a:close/>
                </a:path>
              </a:pathLst>
            </a:custGeom>
            <a:solidFill>
              <a:srgbClr val="FFFFFF"/>
            </a:solidFill>
            <a:ln w="20850" cap="flat" cmpd="sng">
              <a:solidFill>
                <a:srgbClr val="979A5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28;p23">
              <a:extLst>
                <a:ext uri="{FF2B5EF4-FFF2-40B4-BE49-F238E27FC236}">
                  <a16:creationId xmlns:a16="http://schemas.microsoft.com/office/drawing/2014/main" id="{D973A3E5-3DF9-1F66-6658-5AD03CAF0CBB}"/>
                </a:ext>
              </a:extLst>
            </p:cNvPr>
            <p:cNvSpPr/>
            <p:nvPr/>
          </p:nvSpPr>
          <p:spPr>
            <a:xfrm>
              <a:off x="779606" y="2958700"/>
              <a:ext cx="441175" cy="318575"/>
            </a:xfrm>
            <a:custGeom>
              <a:avLst/>
              <a:gdLst/>
              <a:ahLst/>
              <a:cxnLst/>
              <a:rect l="l" t="t" r="r" b="b"/>
              <a:pathLst>
                <a:path w="17647" h="12743" extrusionOk="0">
                  <a:moveTo>
                    <a:pt x="0" y="0"/>
                  </a:moveTo>
                  <a:lnTo>
                    <a:pt x="0" y="12743"/>
                  </a:lnTo>
                  <a:lnTo>
                    <a:pt x="17646" y="12743"/>
                  </a:lnTo>
                  <a:lnTo>
                    <a:pt x="17646" y="0"/>
                  </a:lnTo>
                  <a:close/>
                </a:path>
              </a:pathLst>
            </a:custGeom>
            <a:solidFill>
              <a:srgbClr val="FFFFFF"/>
            </a:solidFill>
            <a:ln w="20850" cap="flat" cmpd="sng">
              <a:solidFill>
                <a:schemeClr val="accent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29;p23">
              <a:extLst>
                <a:ext uri="{FF2B5EF4-FFF2-40B4-BE49-F238E27FC236}">
                  <a16:creationId xmlns:a16="http://schemas.microsoft.com/office/drawing/2014/main" id="{E5DED6F8-16F0-BECE-BF64-294B993A5519}"/>
                </a:ext>
              </a:extLst>
            </p:cNvPr>
            <p:cNvSpPr/>
            <p:nvPr/>
          </p:nvSpPr>
          <p:spPr>
            <a:xfrm>
              <a:off x="779606" y="2958700"/>
              <a:ext cx="441175" cy="29200"/>
            </a:xfrm>
            <a:custGeom>
              <a:avLst/>
              <a:gdLst/>
              <a:ahLst/>
              <a:cxnLst/>
              <a:rect l="l" t="t" r="r" b="b"/>
              <a:pathLst>
                <a:path w="17647" h="1168" extrusionOk="0">
                  <a:moveTo>
                    <a:pt x="0" y="0"/>
                  </a:moveTo>
                  <a:lnTo>
                    <a:pt x="0" y="1168"/>
                  </a:lnTo>
                  <a:lnTo>
                    <a:pt x="17646" y="1168"/>
                  </a:lnTo>
                  <a:lnTo>
                    <a:pt x="17646" y="0"/>
                  </a:lnTo>
                  <a:close/>
                </a:path>
              </a:pathLst>
            </a:custGeom>
            <a:solidFill>
              <a:srgbClr val="979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30;p23">
              <a:extLst>
                <a:ext uri="{FF2B5EF4-FFF2-40B4-BE49-F238E27FC236}">
                  <a16:creationId xmlns:a16="http://schemas.microsoft.com/office/drawing/2014/main" id="{10761C45-3EE7-93F4-30A1-1A2A4B5D2A1C}"/>
                </a:ext>
              </a:extLst>
            </p:cNvPr>
            <p:cNvSpPr/>
            <p:nvPr/>
          </p:nvSpPr>
          <p:spPr>
            <a:xfrm>
              <a:off x="932206" y="3394825"/>
              <a:ext cx="316925" cy="228525"/>
            </a:xfrm>
            <a:custGeom>
              <a:avLst/>
              <a:gdLst/>
              <a:ahLst/>
              <a:cxnLst/>
              <a:rect l="l" t="t" r="r" b="b"/>
              <a:pathLst>
                <a:path w="12677" h="9141" extrusionOk="0">
                  <a:moveTo>
                    <a:pt x="1" y="1"/>
                  </a:moveTo>
                  <a:lnTo>
                    <a:pt x="1" y="9141"/>
                  </a:lnTo>
                  <a:lnTo>
                    <a:pt x="12676" y="9141"/>
                  </a:lnTo>
                  <a:lnTo>
                    <a:pt x="12676" y="1"/>
                  </a:lnTo>
                  <a:close/>
                </a:path>
              </a:pathLst>
            </a:custGeom>
            <a:solidFill>
              <a:srgbClr val="FFFFFF"/>
            </a:solidFill>
            <a:ln w="20850" cap="flat" cmpd="sng">
              <a:solidFill>
                <a:schemeClr val="accent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31;p23">
              <a:extLst>
                <a:ext uri="{FF2B5EF4-FFF2-40B4-BE49-F238E27FC236}">
                  <a16:creationId xmlns:a16="http://schemas.microsoft.com/office/drawing/2014/main" id="{7668F170-AE48-2694-5E28-B27E9931FCB3}"/>
                </a:ext>
              </a:extLst>
            </p:cNvPr>
            <p:cNvSpPr/>
            <p:nvPr/>
          </p:nvSpPr>
          <p:spPr>
            <a:xfrm>
              <a:off x="932206" y="3395675"/>
              <a:ext cx="316925" cy="30050"/>
            </a:xfrm>
            <a:custGeom>
              <a:avLst/>
              <a:gdLst/>
              <a:ahLst/>
              <a:cxnLst/>
              <a:rect l="l" t="t" r="r" b="b"/>
              <a:pathLst>
                <a:path w="12677" h="1202" extrusionOk="0">
                  <a:moveTo>
                    <a:pt x="1" y="0"/>
                  </a:moveTo>
                  <a:lnTo>
                    <a:pt x="1" y="1201"/>
                  </a:lnTo>
                  <a:lnTo>
                    <a:pt x="12676" y="1201"/>
                  </a:lnTo>
                  <a:lnTo>
                    <a:pt x="12676" y="0"/>
                  </a:lnTo>
                  <a:close/>
                </a:path>
              </a:pathLst>
            </a:custGeom>
            <a:solidFill>
              <a:srgbClr val="979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32;p23">
              <a:extLst>
                <a:ext uri="{FF2B5EF4-FFF2-40B4-BE49-F238E27FC236}">
                  <a16:creationId xmlns:a16="http://schemas.microsoft.com/office/drawing/2014/main" id="{35F95CC3-21E1-23D8-6202-CC1ED8544AC9}"/>
                </a:ext>
              </a:extLst>
            </p:cNvPr>
            <p:cNvSpPr/>
            <p:nvPr/>
          </p:nvSpPr>
          <p:spPr>
            <a:xfrm>
              <a:off x="1482606" y="3248075"/>
              <a:ext cx="216000" cy="155950"/>
            </a:xfrm>
            <a:custGeom>
              <a:avLst/>
              <a:gdLst/>
              <a:ahLst/>
              <a:cxnLst/>
              <a:rect l="l" t="t" r="r" b="b"/>
              <a:pathLst>
                <a:path w="8640" h="6238" extrusionOk="0">
                  <a:moveTo>
                    <a:pt x="0" y="0"/>
                  </a:moveTo>
                  <a:lnTo>
                    <a:pt x="0" y="6238"/>
                  </a:lnTo>
                  <a:lnTo>
                    <a:pt x="8640" y="6238"/>
                  </a:lnTo>
                  <a:lnTo>
                    <a:pt x="8640" y="0"/>
                  </a:lnTo>
                  <a:close/>
                </a:path>
              </a:pathLst>
            </a:custGeom>
            <a:solidFill>
              <a:srgbClr val="FFFFFF"/>
            </a:solidFill>
            <a:ln w="20850" cap="flat" cmpd="sng">
              <a:solidFill>
                <a:schemeClr val="accent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33;p23">
              <a:extLst>
                <a:ext uri="{FF2B5EF4-FFF2-40B4-BE49-F238E27FC236}">
                  <a16:creationId xmlns:a16="http://schemas.microsoft.com/office/drawing/2014/main" id="{E7220EF1-2A57-A00C-F024-46966A7976EE}"/>
                </a:ext>
              </a:extLst>
            </p:cNvPr>
            <p:cNvSpPr/>
            <p:nvPr/>
          </p:nvSpPr>
          <p:spPr>
            <a:xfrm>
              <a:off x="1482606" y="3248900"/>
              <a:ext cx="216000" cy="20875"/>
            </a:xfrm>
            <a:custGeom>
              <a:avLst/>
              <a:gdLst/>
              <a:ahLst/>
              <a:cxnLst/>
              <a:rect l="l" t="t" r="r" b="b"/>
              <a:pathLst>
                <a:path w="8640" h="835" extrusionOk="0">
                  <a:moveTo>
                    <a:pt x="0" y="0"/>
                  </a:moveTo>
                  <a:lnTo>
                    <a:pt x="0" y="834"/>
                  </a:lnTo>
                  <a:lnTo>
                    <a:pt x="8640" y="834"/>
                  </a:lnTo>
                  <a:lnTo>
                    <a:pt x="8640" y="0"/>
                  </a:lnTo>
                  <a:close/>
                </a:path>
              </a:pathLst>
            </a:custGeom>
            <a:solidFill>
              <a:srgbClr val="8F93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34;p23">
              <a:extLst>
                <a:ext uri="{FF2B5EF4-FFF2-40B4-BE49-F238E27FC236}">
                  <a16:creationId xmlns:a16="http://schemas.microsoft.com/office/drawing/2014/main" id="{A9C3317E-75AA-8B5D-072D-1299E0533FA5}"/>
                </a:ext>
              </a:extLst>
            </p:cNvPr>
            <p:cNvSpPr/>
            <p:nvPr/>
          </p:nvSpPr>
          <p:spPr>
            <a:xfrm>
              <a:off x="1294131" y="3287800"/>
              <a:ext cx="113450" cy="182025"/>
            </a:xfrm>
            <a:custGeom>
              <a:avLst/>
              <a:gdLst/>
              <a:ahLst/>
              <a:cxnLst/>
              <a:rect l="l" t="t" r="r" b="b"/>
              <a:pathLst>
                <a:path w="4538" h="7281" extrusionOk="0">
                  <a:moveTo>
                    <a:pt x="984" y="0"/>
                  </a:moveTo>
                  <a:cubicBezTo>
                    <a:pt x="869" y="0"/>
                    <a:pt x="751" y="25"/>
                    <a:pt x="634" y="79"/>
                  </a:cubicBezTo>
                  <a:lnTo>
                    <a:pt x="601" y="112"/>
                  </a:lnTo>
                  <a:cubicBezTo>
                    <a:pt x="201" y="279"/>
                    <a:pt x="1" y="779"/>
                    <a:pt x="201" y="1180"/>
                  </a:cubicBezTo>
                  <a:lnTo>
                    <a:pt x="2803" y="6784"/>
                  </a:lnTo>
                  <a:cubicBezTo>
                    <a:pt x="2951" y="7106"/>
                    <a:pt x="3266" y="7281"/>
                    <a:pt x="3582" y="7281"/>
                  </a:cubicBezTo>
                  <a:cubicBezTo>
                    <a:pt x="3691" y="7281"/>
                    <a:pt x="3801" y="7260"/>
                    <a:pt x="3903" y="7217"/>
                  </a:cubicBezTo>
                  <a:lnTo>
                    <a:pt x="3937" y="7184"/>
                  </a:lnTo>
                  <a:cubicBezTo>
                    <a:pt x="4370" y="6984"/>
                    <a:pt x="4537" y="6517"/>
                    <a:pt x="4337" y="6083"/>
                  </a:cubicBezTo>
                  <a:lnTo>
                    <a:pt x="1735" y="479"/>
                  </a:lnTo>
                  <a:cubicBezTo>
                    <a:pt x="1589" y="186"/>
                    <a:pt x="1299" y="0"/>
                    <a:pt x="984" y="0"/>
                  </a:cubicBezTo>
                  <a:close/>
                </a:path>
              </a:pathLst>
            </a:custGeom>
            <a:solidFill>
              <a:srgbClr val="8F93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35;p23">
              <a:extLst>
                <a:ext uri="{FF2B5EF4-FFF2-40B4-BE49-F238E27FC236}">
                  <a16:creationId xmlns:a16="http://schemas.microsoft.com/office/drawing/2014/main" id="{321C2A07-4B68-16C4-698E-FE5CA6C28997}"/>
                </a:ext>
              </a:extLst>
            </p:cNvPr>
            <p:cNvSpPr/>
            <p:nvPr/>
          </p:nvSpPr>
          <p:spPr>
            <a:xfrm>
              <a:off x="1342506" y="3411100"/>
              <a:ext cx="186825" cy="300375"/>
            </a:xfrm>
            <a:custGeom>
              <a:avLst/>
              <a:gdLst/>
              <a:ahLst/>
              <a:cxnLst/>
              <a:rect l="l" t="t" r="r" b="b"/>
              <a:pathLst>
                <a:path w="7473" h="12015" extrusionOk="0">
                  <a:moveTo>
                    <a:pt x="1599" y="1"/>
                  </a:moveTo>
                  <a:cubicBezTo>
                    <a:pt x="1411" y="1"/>
                    <a:pt x="1219" y="38"/>
                    <a:pt x="1034" y="117"/>
                  </a:cubicBezTo>
                  <a:lnTo>
                    <a:pt x="968" y="150"/>
                  </a:lnTo>
                  <a:cubicBezTo>
                    <a:pt x="301" y="484"/>
                    <a:pt x="0" y="1285"/>
                    <a:pt x="301" y="1985"/>
                  </a:cubicBezTo>
                  <a:lnTo>
                    <a:pt x="4604" y="11225"/>
                  </a:lnTo>
                  <a:cubicBezTo>
                    <a:pt x="4846" y="11734"/>
                    <a:pt x="5335" y="12014"/>
                    <a:pt x="5853" y="12014"/>
                  </a:cubicBezTo>
                  <a:cubicBezTo>
                    <a:pt x="6048" y="12014"/>
                    <a:pt x="6247" y="11974"/>
                    <a:pt x="6438" y="11892"/>
                  </a:cubicBezTo>
                  <a:lnTo>
                    <a:pt x="6505" y="11859"/>
                  </a:lnTo>
                  <a:cubicBezTo>
                    <a:pt x="7172" y="11525"/>
                    <a:pt x="7472" y="10725"/>
                    <a:pt x="7172" y="10058"/>
                  </a:cubicBezTo>
                  <a:lnTo>
                    <a:pt x="2869" y="784"/>
                  </a:lnTo>
                  <a:cubicBezTo>
                    <a:pt x="2623" y="293"/>
                    <a:pt x="2124" y="1"/>
                    <a:pt x="1599" y="1"/>
                  </a:cubicBezTo>
                  <a:close/>
                </a:path>
              </a:pathLst>
            </a:custGeom>
            <a:solidFill>
              <a:srgbClr val="777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36;p23">
              <a:extLst>
                <a:ext uri="{FF2B5EF4-FFF2-40B4-BE49-F238E27FC236}">
                  <a16:creationId xmlns:a16="http://schemas.microsoft.com/office/drawing/2014/main" id="{4ED0F798-5F84-F963-CE88-2EFEFA50A316}"/>
                </a:ext>
              </a:extLst>
            </p:cNvPr>
            <p:cNvSpPr/>
            <p:nvPr/>
          </p:nvSpPr>
          <p:spPr>
            <a:xfrm>
              <a:off x="1071481" y="3017875"/>
              <a:ext cx="381125" cy="337825"/>
            </a:xfrm>
            <a:custGeom>
              <a:avLst/>
              <a:gdLst/>
              <a:ahLst/>
              <a:cxnLst/>
              <a:rect l="l" t="t" r="r" b="b"/>
              <a:pathLst>
                <a:path w="15245" h="13513" extrusionOk="0">
                  <a:moveTo>
                    <a:pt x="7627" y="0"/>
                  </a:moveTo>
                  <a:cubicBezTo>
                    <a:pt x="4861" y="0"/>
                    <a:pt x="2263" y="1722"/>
                    <a:pt x="1268" y="4471"/>
                  </a:cubicBezTo>
                  <a:cubicBezTo>
                    <a:pt x="0" y="7974"/>
                    <a:pt x="1835" y="11843"/>
                    <a:pt x="5337" y="13111"/>
                  </a:cubicBezTo>
                  <a:cubicBezTo>
                    <a:pt x="6090" y="13383"/>
                    <a:pt x="6860" y="13512"/>
                    <a:pt x="7618" y="13512"/>
                  </a:cubicBezTo>
                  <a:cubicBezTo>
                    <a:pt x="10383" y="13512"/>
                    <a:pt x="12982" y="11791"/>
                    <a:pt x="13977" y="9041"/>
                  </a:cubicBezTo>
                  <a:cubicBezTo>
                    <a:pt x="15244" y="5539"/>
                    <a:pt x="13410" y="1669"/>
                    <a:pt x="9907" y="402"/>
                  </a:cubicBezTo>
                  <a:cubicBezTo>
                    <a:pt x="9154" y="129"/>
                    <a:pt x="8384" y="0"/>
                    <a:pt x="76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37;p23">
              <a:extLst>
                <a:ext uri="{FF2B5EF4-FFF2-40B4-BE49-F238E27FC236}">
                  <a16:creationId xmlns:a16="http://schemas.microsoft.com/office/drawing/2014/main" id="{7FD21E88-6EB7-A4E4-54BD-3769E42456FC}"/>
                </a:ext>
              </a:extLst>
            </p:cNvPr>
            <p:cNvSpPr/>
            <p:nvPr/>
          </p:nvSpPr>
          <p:spPr>
            <a:xfrm>
              <a:off x="1053131" y="3002575"/>
              <a:ext cx="417825" cy="367600"/>
            </a:xfrm>
            <a:custGeom>
              <a:avLst/>
              <a:gdLst/>
              <a:ahLst/>
              <a:cxnLst/>
              <a:rect l="l" t="t" r="r" b="b"/>
              <a:pathLst>
                <a:path w="16713" h="14704" extrusionOk="0">
                  <a:moveTo>
                    <a:pt x="8361" y="1204"/>
                  </a:moveTo>
                  <a:cubicBezTo>
                    <a:pt x="10677" y="1204"/>
                    <a:pt x="12901" y="2519"/>
                    <a:pt x="13944" y="4750"/>
                  </a:cubicBezTo>
                  <a:cubicBezTo>
                    <a:pt x="15378" y="7852"/>
                    <a:pt x="14010" y="11521"/>
                    <a:pt x="10942" y="12922"/>
                  </a:cubicBezTo>
                  <a:cubicBezTo>
                    <a:pt x="10104" y="13314"/>
                    <a:pt x="9222" y="13499"/>
                    <a:pt x="8352" y="13499"/>
                  </a:cubicBezTo>
                  <a:cubicBezTo>
                    <a:pt x="6036" y="13499"/>
                    <a:pt x="3812" y="12185"/>
                    <a:pt x="2769" y="9953"/>
                  </a:cubicBezTo>
                  <a:cubicBezTo>
                    <a:pt x="1335" y="6885"/>
                    <a:pt x="2669" y="3215"/>
                    <a:pt x="5771" y="1781"/>
                  </a:cubicBezTo>
                  <a:cubicBezTo>
                    <a:pt x="6609" y="1389"/>
                    <a:pt x="7491" y="1204"/>
                    <a:pt x="8361" y="1204"/>
                  </a:cubicBezTo>
                  <a:close/>
                  <a:moveTo>
                    <a:pt x="8345" y="0"/>
                  </a:moveTo>
                  <a:cubicBezTo>
                    <a:pt x="7314" y="0"/>
                    <a:pt x="6266" y="219"/>
                    <a:pt x="5271" y="680"/>
                  </a:cubicBezTo>
                  <a:cubicBezTo>
                    <a:pt x="1602" y="2415"/>
                    <a:pt x="0" y="6785"/>
                    <a:pt x="1702" y="10454"/>
                  </a:cubicBezTo>
                  <a:cubicBezTo>
                    <a:pt x="2941" y="13128"/>
                    <a:pt x="5598" y="14703"/>
                    <a:pt x="8368" y="14703"/>
                  </a:cubicBezTo>
                  <a:cubicBezTo>
                    <a:pt x="9399" y="14703"/>
                    <a:pt x="10446" y="14485"/>
                    <a:pt x="11442" y="14023"/>
                  </a:cubicBezTo>
                  <a:cubicBezTo>
                    <a:pt x="15111" y="12322"/>
                    <a:pt x="16712" y="7919"/>
                    <a:pt x="15011" y="4249"/>
                  </a:cubicBezTo>
                  <a:cubicBezTo>
                    <a:pt x="13772" y="1576"/>
                    <a:pt x="11115" y="0"/>
                    <a:pt x="8345" y="0"/>
                  </a:cubicBezTo>
                  <a:close/>
                </a:path>
              </a:pathLst>
            </a:custGeom>
            <a:solidFill>
              <a:srgbClr val="8F93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43" name="Wykres 42">
            <a:extLst>
              <a:ext uri="{FF2B5EF4-FFF2-40B4-BE49-F238E27FC236}">
                <a16:creationId xmlns:a16="http://schemas.microsoft.com/office/drawing/2014/main" id="{A94ED865-2D92-11A1-7FE8-5DD0547E30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3480606"/>
              </p:ext>
            </p:extLst>
          </p:nvPr>
        </p:nvGraphicFramePr>
        <p:xfrm>
          <a:off x="452833" y="4120735"/>
          <a:ext cx="3442386" cy="1817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" name="pole tekstowe 44">
            <a:extLst>
              <a:ext uri="{FF2B5EF4-FFF2-40B4-BE49-F238E27FC236}">
                <a16:creationId xmlns:a16="http://schemas.microsoft.com/office/drawing/2014/main" id="{35F7DDA3-B839-29A4-BE1D-B13045455185}"/>
              </a:ext>
            </a:extLst>
          </p:cNvPr>
          <p:cNvSpPr txBox="1"/>
          <p:nvPr/>
        </p:nvSpPr>
        <p:spPr>
          <a:xfrm>
            <a:off x="6627513" y="3080136"/>
            <a:ext cx="23978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b="1" dirty="0" err="1">
                <a:solidFill>
                  <a:schemeClr val="accent2"/>
                </a:solidFill>
              </a:rPr>
              <a:t>Ways</a:t>
            </a:r>
            <a:r>
              <a:rPr lang="pl-PL" sz="1400" b="1" dirty="0">
                <a:solidFill>
                  <a:schemeClr val="accent2"/>
                </a:solidFill>
              </a:rPr>
              <a:t> of </a:t>
            </a:r>
            <a:r>
              <a:rPr lang="pl-PL" sz="1400" b="1" dirty="0" err="1">
                <a:solidFill>
                  <a:schemeClr val="accent2"/>
                </a:solidFill>
              </a:rPr>
              <a:t>reducing</a:t>
            </a:r>
            <a:r>
              <a:rPr lang="pl-PL" sz="1400" b="1" dirty="0">
                <a:solidFill>
                  <a:schemeClr val="accent2"/>
                </a:solidFill>
              </a:rPr>
              <a:t> </a:t>
            </a:r>
            <a:r>
              <a:rPr lang="pl-PL" sz="1400" b="1" dirty="0" err="1">
                <a:solidFill>
                  <a:schemeClr val="accent2"/>
                </a:solidFill>
              </a:rPr>
              <a:t>returns</a:t>
            </a:r>
            <a:r>
              <a:rPr lang="pl-PL" sz="1400" b="1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DB817F3F-54C4-9C9B-4314-80A41EAD6755}"/>
              </a:ext>
            </a:extLst>
          </p:cNvPr>
          <p:cNvSpPr txBox="1"/>
          <p:nvPr/>
        </p:nvSpPr>
        <p:spPr>
          <a:xfrm>
            <a:off x="6389281" y="3432263"/>
            <a:ext cx="220822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300" dirty="0"/>
              <a:t>modern </a:t>
            </a:r>
            <a:r>
              <a:rPr lang="pl-PL" sz="1300" dirty="0" err="1"/>
              <a:t>solutions</a:t>
            </a:r>
            <a:r>
              <a:rPr lang="pl-PL" sz="1300" dirty="0"/>
              <a:t> </a:t>
            </a:r>
            <a:r>
              <a:rPr lang="pl-PL" sz="1300" dirty="0" err="1"/>
              <a:t>based</a:t>
            </a:r>
            <a:r>
              <a:rPr lang="pl-PL" sz="1300" dirty="0"/>
              <a:t> on AI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300" dirty="0"/>
              <a:t>solutions based on </a:t>
            </a:r>
            <a:r>
              <a:rPr lang="pl-PL" sz="1300" dirty="0"/>
              <a:t>AR </a:t>
            </a:r>
            <a:r>
              <a:rPr lang="en-US" sz="1300" dirty="0"/>
              <a:t>and </a:t>
            </a:r>
            <a:r>
              <a:rPr lang="pl-PL" sz="1300" dirty="0"/>
              <a:t>VR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300" dirty="0">
                <a:effectLst/>
                <a:ea typeface="Aptos" panose="020B0004020202020204" pitchFamily="34" charset="0"/>
              </a:rPr>
              <a:t>Smart </a:t>
            </a:r>
            <a:r>
              <a:rPr lang="pl-PL" sz="1300" dirty="0" err="1">
                <a:effectLst/>
                <a:ea typeface="Aptos" panose="020B0004020202020204" pitchFamily="34" charset="0"/>
              </a:rPr>
              <a:t>Fashion</a:t>
            </a:r>
            <a:r>
              <a:rPr lang="pl-PL" sz="1300" dirty="0">
                <a:effectLst/>
                <a:ea typeface="Aptos" panose="020B0004020202020204" pitchFamily="34" charset="0"/>
              </a:rPr>
              <a:t> </a:t>
            </a:r>
            <a:r>
              <a:rPr lang="pl-PL" sz="1300" dirty="0" err="1">
                <a:effectLst/>
                <a:ea typeface="Aptos" panose="020B0004020202020204" pitchFamily="34" charset="0"/>
              </a:rPr>
              <a:t>Mirrors</a:t>
            </a:r>
            <a:r>
              <a:rPr lang="pl-PL" sz="1300" dirty="0">
                <a:effectLst/>
                <a:ea typeface="Aptos" panose="020B0004020202020204" pitchFamily="34" charset="0"/>
              </a:rPr>
              <a:t>  (SFM)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300" dirty="0"/>
              <a:t>virtual fitting room - allows the clothes to be properly matched to the avatar's 3D model</a:t>
            </a:r>
            <a:endParaRPr lang="pl-PL" sz="1300" dirty="0"/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11502340-DC6D-D7CB-9523-E0339C3339FF}"/>
              </a:ext>
            </a:extLst>
          </p:cNvPr>
          <p:cNvSpPr txBox="1"/>
          <p:nvPr/>
        </p:nvSpPr>
        <p:spPr>
          <a:xfrm>
            <a:off x="4384835" y="3078877"/>
            <a:ext cx="1637431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300" b="1" dirty="0">
                <a:solidFill>
                  <a:schemeClr val="accent2"/>
                </a:solidFill>
              </a:rPr>
              <a:t>T</a:t>
            </a:r>
            <a:r>
              <a:rPr lang="en-US" sz="1300" b="1" dirty="0">
                <a:solidFill>
                  <a:schemeClr val="accent2"/>
                </a:solidFill>
              </a:rPr>
              <a:t>he aim </a:t>
            </a:r>
            <a:r>
              <a:rPr lang="en-US" sz="1300" dirty="0"/>
              <a:t>of the </a:t>
            </a:r>
            <a:endParaRPr lang="pl-PL" sz="1300" dirty="0"/>
          </a:p>
          <a:p>
            <a:r>
              <a:rPr lang="en-US" sz="1300" dirty="0"/>
              <a:t>study was to </a:t>
            </a:r>
            <a:endParaRPr lang="pl-PL" sz="1300" dirty="0"/>
          </a:p>
          <a:p>
            <a:r>
              <a:rPr lang="en-US" sz="1300" dirty="0"/>
              <a:t>identify the </a:t>
            </a:r>
            <a:endParaRPr lang="pl-PL" sz="1300" dirty="0"/>
          </a:p>
          <a:p>
            <a:r>
              <a:rPr lang="en-US" sz="1300" dirty="0"/>
              <a:t>main determinants of consumer returns of purchased clothing and the factors influencing the ways of reducing them</a:t>
            </a:r>
            <a:endParaRPr lang="pl-PL" sz="1300" dirty="0"/>
          </a:p>
          <a:p>
            <a:r>
              <a:rPr lang="pl-PL" sz="1300" b="1" dirty="0">
                <a:solidFill>
                  <a:schemeClr val="accent2"/>
                </a:solidFill>
              </a:rPr>
              <a:t>R</a:t>
            </a:r>
            <a:r>
              <a:rPr lang="en-US" sz="1300" b="1" dirty="0" err="1">
                <a:solidFill>
                  <a:schemeClr val="accent2"/>
                </a:solidFill>
              </a:rPr>
              <a:t>esearch</a:t>
            </a:r>
            <a:r>
              <a:rPr lang="en-US" sz="1300" b="1" dirty="0">
                <a:solidFill>
                  <a:schemeClr val="accent2"/>
                </a:solidFill>
              </a:rPr>
              <a:t> method: </a:t>
            </a:r>
            <a:r>
              <a:rPr lang="en-US" sz="1300" dirty="0"/>
              <a:t>CAWI survey on a sample of 740 people</a:t>
            </a:r>
            <a:endParaRPr lang="pl-PL" sz="1300" dirty="0"/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5236C056-39A8-C24E-6CE0-C553F55FE8A8}"/>
              </a:ext>
            </a:extLst>
          </p:cNvPr>
          <p:cNvSpPr txBox="1"/>
          <p:nvPr/>
        </p:nvSpPr>
        <p:spPr>
          <a:xfrm>
            <a:off x="76283" y="2917978"/>
            <a:ext cx="370274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With the increasing popularity of </a:t>
            </a:r>
            <a:r>
              <a:rPr lang="en-US" sz="1300" b="1" dirty="0">
                <a:solidFill>
                  <a:schemeClr val="accent2"/>
                </a:solidFill>
              </a:rPr>
              <a:t>online shopping</a:t>
            </a:r>
            <a:r>
              <a:rPr lang="en-US" sz="1300" dirty="0"/>
              <a:t>, the number of returned items in the fashion </a:t>
            </a:r>
            <a:endParaRPr lang="pl-PL" sz="1300" dirty="0"/>
          </a:p>
          <a:p>
            <a:r>
              <a:rPr lang="en-US" sz="1300" dirty="0"/>
              <a:t>sector is increasing</a:t>
            </a:r>
            <a:r>
              <a:rPr lang="pl-PL" sz="1300" dirty="0"/>
              <a:t>. </a:t>
            </a:r>
            <a:r>
              <a:rPr lang="en-US" sz="1300" dirty="0"/>
              <a:t>Handling returns processes </a:t>
            </a:r>
            <a:endParaRPr lang="pl-PL" sz="1300" dirty="0"/>
          </a:p>
          <a:p>
            <a:r>
              <a:rPr lang="en-US" sz="1300" dirty="0"/>
              <a:t>is costly for both businesses and </a:t>
            </a:r>
            <a:r>
              <a:rPr lang="en-US" sz="1300" b="1" dirty="0">
                <a:solidFill>
                  <a:schemeClr val="accent2"/>
                </a:solidFill>
              </a:rPr>
              <a:t>the environment</a:t>
            </a:r>
            <a:r>
              <a:rPr lang="en-US" sz="1300" dirty="0"/>
              <a:t>.</a:t>
            </a:r>
            <a:endParaRPr lang="pl-PL" sz="1300" dirty="0"/>
          </a:p>
          <a:p>
            <a:r>
              <a:rPr lang="en-US" sz="1300" dirty="0"/>
              <a:t> </a:t>
            </a:r>
            <a:endParaRPr lang="pl-PL" sz="1300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F9BC1A76-18D7-1C35-9A98-6788CBF22240}"/>
              </a:ext>
            </a:extLst>
          </p:cNvPr>
          <p:cNvSpPr txBox="1"/>
          <p:nvPr/>
        </p:nvSpPr>
        <p:spPr>
          <a:xfrm>
            <a:off x="76283" y="5863236"/>
            <a:ext cx="387452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/>
              <a:t>Chart 1. R</a:t>
            </a:r>
            <a:r>
              <a:rPr lang="en-US" sz="800" b="1" dirty="0" err="1"/>
              <a:t>easons</a:t>
            </a:r>
            <a:r>
              <a:rPr lang="en-US" sz="800" b="1" dirty="0"/>
              <a:t> for returning clothing products by respondents</a:t>
            </a:r>
            <a:r>
              <a:rPr lang="pl-PL" sz="800" b="1" dirty="0"/>
              <a:t> </a:t>
            </a:r>
          </a:p>
          <a:p>
            <a:r>
              <a:rPr lang="pl-PL" sz="700" dirty="0"/>
              <a:t>S</a:t>
            </a:r>
            <a:r>
              <a:rPr lang="en-US" sz="700" dirty="0" err="1"/>
              <a:t>ource</a:t>
            </a:r>
            <a:r>
              <a:rPr lang="en-US" sz="700" dirty="0"/>
              <a:t>: own study</a:t>
            </a:r>
            <a:r>
              <a:rPr lang="pl-PL" sz="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159</Words>
  <Application>Microsoft Office PowerPoint</Application>
  <PresentationFormat>Pokaz na ekranie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Wingdings</vt:lpstr>
      <vt:lpstr>Motyw pakietu Office</vt:lpstr>
      <vt:lpstr>Prezentacja programu PowerPoint</vt:lpstr>
      <vt:lpstr>CAUSES OF CUSTOMER RETURNS IN FASHION RETAILING IN POLAND  AND WAYS TO REDUCE THEM Monika ZIÓŁKO Dorota DZIEDZIC Adrian MACHATY Maciej BANIK Krakow University of Economics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Monika Ziółko</cp:lastModifiedBy>
  <cp:revision>6</cp:revision>
  <dcterms:created xsi:type="dcterms:W3CDTF">2024-09-12T16:00:15Z</dcterms:created>
  <dcterms:modified xsi:type="dcterms:W3CDTF">2024-10-15T05:13:58Z</dcterms:modified>
</cp:coreProperties>
</file>