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1746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az 13"/>
          <p:cNvPicPr>
            <a:picLocks noChangeAspect="1"/>
          </p:cNvPicPr>
          <p:nvPr/>
        </p:nvPicPr>
        <p:blipFill>
          <a:blip r:embed="rId3"/>
          <a:srcRect l="134" r="134"/>
          <a:stretch>
            <a:fillRect/>
          </a:stretch>
        </p:blipFill>
        <p:spPr>
          <a:xfrm>
            <a:off x="0" y="0"/>
            <a:ext cx="9144000" cy="1428750"/>
          </a:xfrm>
          <a:prstGeom prst="rect">
            <a:avLst/>
          </a:prstGeom>
        </p:spPr>
      </p:pic>
      <p:sp>
        <p:nvSpPr>
          <p:cNvPr id="2" name="Poster title">
            <a:extLst>
              <a:ext uri="{FF2B5EF4-FFF2-40B4-BE49-F238E27FC236}">
                <a16:creationId xmlns:a16="http://schemas.microsoft.com/office/drawing/2014/main" id="{6998AD95-F2CB-4D90-AD88-52881C23C3F8}"/>
              </a:ext>
            </a:extLst>
          </p:cNvPr>
          <p:cNvSpPr>
            <a:spLocks noGrp="1"/>
          </p:cNvSpPr>
          <p:nvPr/>
        </p:nvSpPr>
        <p:spPr>
          <a:xfrm>
            <a:off x="400050" y="1595654"/>
            <a:ext cx="83058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3150" b="1">
                <a:solidFill>
                  <a:srgbClr val="294D48"/>
                </a:solidFill>
                <a:latin typeface="Arial"/>
                <a:ea typeface="Arial"/>
                <a:cs typeface="Arial"/>
              </a:defRPr>
            </a:pPr>
            <a:r>
              <a:rPr sz="2800" b="1" dirty="0">
                <a:solidFill>
                  <a:srgbClr val="294D48"/>
                </a:solidFill>
                <a:latin typeface="Arial"/>
                <a:ea typeface="Arial"/>
                <a:cs typeface="Arial"/>
              </a:rPr>
              <a:t>Research poster title</a:t>
            </a:r>
          </a:p>
        </p:txBody>
      </p:sp>
      <p:sp>
        <p:nvSpPr>
          <p:cNvPr id="3" name="Authors">
            <a:extLst>
              <a:ext uri="{FF2B5EF4-FFF2-40B4-BE49-F238E27FC236}">
                <a16:creationId xmlns:a16="http://schemas.microsoft.com/office/drawing/2014/main" id="{2B7151F1-F2DC-4806-B7FE-44C90ECE7FFC}"/>
              </a:ext>
            </a:extLst>
          </p:cNvPr>
          <p:cNvSpPr>
            <a:spLocks noGrp="1"/>
          </p:cNvSpPr>
          <p:nvPr/>
        </p:nvSpPr>
        <p:spPr>
          <a:xfrm>
            <a:off x="419100" y="2024279"/>
            <a:ext cx="8286750" cy="295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0">
                <a:solidFill>
                  <a:srgbClr val="294D48"/>
                </a:solidFill>
                <a:latin typeface="Arial"/>
                <a:ea typeface="Arial"/>
                <a:cs typeface="Arial"/>
              </a:defRPr>
            </a:pPr>
            <a:r>
              <a:rPr sz="1400" b="0" dirty="0">
                <a:solidFill>
                  <a:srgbClr val="294D48"/>
                </a:solidFill>
                <a:latin typeface="Arial"/>
                <a:ea typeface="Arial"/>
                <a:cs typeface="Arial"/>
              </a:rPr>
              <a:t>Author name(s)</a:t>
            </a:r>
          </a:p>
        </p:txBody>
      </p:sp>
      <p:sp>
        <p:nvSpPr>
          <p:cNvPr id="4" name="Affiliation">
            <a:extLst>
              <a:ext uri="{FF2B5EF4-FFF2-40B4-BE49-F238E27FC236}">
                <a16:creationId xmlns:a16="http://schemas.microsoft.com/office/drawing/2014/main" id="{8885709F-C592-4D6E-A82D-45D44F9DECC7}"/>
              </a:ext>
            </a:extLst>
          </p:cNvPr>
          <p:cNvSpPr>
            <a:spLocks noGrp="1"/>
          </p:cNvSpPr>
          <p:nvPr/>
        </p:nvSpPr>
        <p:spPr>
          <a:xfrm>
            <a:off x="419100" y="2278712"/>
            <a:ext cx="82867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1100" b="0" dirty="0">
                <a:solidFill>
                  <a:srgbClr val="666666"/>
                </a:solidFill>
                <a:latin typeface="Arial"/>
                <a:ea typeface="Arial"/>
                <a:cs typeface="Arial"/>
              </a:rPr>
              <a:t>Affiliation, university or institution</a:t>
            </a:r>
          </a:p>
        </p:txBody>
      </p:sp>
      <p:sp>
        <p:nvSpPr>
          <p:cNvPr id="5" name="Divider">
            <a:extLst>
              <a:ext uri="{FF2B5EF4-FFF2-40B4-BE49-F238E27FC236}">
                <a16:creationId xmlns:a16="http://schemas.microsoft.com/office/drawing/2014/main" id="{C2181142-026F-4D16-B883-52D7D14D3152}"/>
              </a:ext>
            </a:extLst>
          </p:cNvPr>
          <p:cNvSpPr>
            <a:spLocks noGrp="1"/>
          </p:cNvSpPr>
          <p:nvPr/>
        </p:nvSpPr>
        <p:spPr>
          <a:xfrm>
            <a:off x="400050" y="2668263"/>
            <a:ext cx="8305800" cy="28575"/>
          </a:xfrm>
          <a:prstGeom prst="rect">
            <a:avLst/>
          </a:prstGeom>
          <a:solidFill>
            <a:srgbClr val="294D48"/>
          </a:solidFill>
          <a:ln w="0">
            <a:noFill/>
          </a:ln>
        </p:spPr>
      </p:sp>
      <p:sp>
        <p:nvSpPr>
          <p:cNvPr id="6" name="Introduction and research aim">
            <a:extLst>
              <a:ext uri="{FF2B5EF4-FFF2-40B4-BE49-F238E27FC236}">
                <a16:creationId xmlns:a16="http://schemas.microsoft.com/office/drawing/2014/main" id="{9B4BDAE3-4514-41CD-906C-452D35DF527D}"/>
              </a:ext>
            </a:extLst>
          </p:cNvPr>
          <p:cNvSpPr>
            <a:spLocks noGrp="1"/>
          </p:cNvSpPr>
          <p:nvPr/>
        </p:nvSpPr>
        <p:spPr>
          <a:xfrm>
            <a:off x="400050" y="2775350"/>
            <a:ext cx="39433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1">
                <a:solidFill>
                  <a:srgbClr val="294D48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294D48"/>
                </a:solidFill>
                <a:latin typeface="Arial"/>
                <a:ea typeface="Arial"/>
                <a:cs typeface="Arial"/>
              </a:rPr>
              <a:t>Introduction and research aim</a:t>
            </a:r>
          </a:p>
        </p:txBody>
      </p:sp>
      <p:sp>
        <p:nvSpPr>
          <p:cNvPr id="7" name="Line Introduction and research aim">
            <a:extLst>
              <a:ext uri="{FF2B5EF4-FFF2-40B4-BE49-F238E27FC236}">
                <a16:creationId xmlns:a16="http://schemas.microsoft.com/office/drawing/2014/main" id="{C69FD100-EF88-4473-87F4-8EC7DDA8AC33}"/>
              </a:ext>
            </a:extLst>
          </p:cNvPr>
          <p:cNvSpPr>
            <a:spLocks noGrp="1"/>
          </p:cNvSpPr>
          <p:nvPr/>
        </p:nvSpPr>
        <p:spPr>
          <a:xfrm>
            <a:off x="419100" y="3042972"/>
            <a:ext cx="3943350" cy="28575"/>
          </a:xfrm>
          <a:prstGeom prst="rect">
            <a:avLst/>
          </a:prstGeom>
          <a:solidFill>
            <a:srgbClr val="D66C42"/>
          </a:solidFill>
          <a:ln w="0">
            <a:noFill/>
          </a:ln>
        </p:spPr>
      </p:sp>
      <p:sp>
        <p:nvSpPr>
          <p:cNvPr id="8" name="Body Introduction and research aim">
            <a:extLst>
              <a:ext uri="{FF2B5EF4-FFF2-40B4-BE49-F238E27FC236}">
                <a16:creationId xmlns:a16="http://schemas.microsoft.com/office/drawing/2014/main" id="{201F74C8-056C-433E-B3A2-AE57AAA21B23}"/>
              </a:ext>
            </a:extLst>
          </p:cNvPr>
          <p:cNvSpPr>
            <a:spLocks noGrp="1"/>
          </p:cNvSpPr>
          <p:nvPr/>
        </p:nvSpPr>
        <p:spPr>
          <a:xfrm>
            <a:off x="419100" y="3177712"/>
            <a:ext cx="3943350" cy="276127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666666"/>
                </a:solidFill>
                <a:latin typeface="Arial"/>
                <a:ea typeface="Arial"/>
                <a:cs typeface="Arial"/>
              </a:rPr>
              <a:t>Background, research aim and research questions or hypotheses.</a:t>
            </a:r>
            <a:r>
              <a:rPr lang="pl-PL" sz="1350" dirty="0"/>
              <a:t> </a:t>
            </a:r>
            <a:r>
              <a:rPr lang="pl-PL" sz="1000" dirty="0"/>
              <a:t>Arial </a:t>
            </a:r>
            <a:r>
              <a:rPr lang="pl-PL" sz="1000" dirty="0" err="1"/>
              <a:t>font</a:t>
            </a:r>
            <a:r>
              <a:rPr lang="pl-PL" sz="1000" dirty="0"/>
              <a:t>, 10–12 pt.</a:t>
            </a:r>
            <a:endParaRPr sz="1000" b="0" dirty="0">
              <a:solidFill>
                <a:srgbClr val="66666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Research methods">
            <a:extLst>
              <a:ext uri="{FF2B5EF4-FFF2-40B4-BE49-F238E27FC236}">
                <a16:creationId xmlns:a16="http://schemas.microsoft.com/office/drawing/2014/main" id="{11B0C436-D0D9-45FF-82F5-8AA34FB8D5DC}"/>
              </a:ext>
            </a:extLst>
          </p:cNvPr>
          <p:cNvSpPr>
            <a:spLocks noGrp="1"/>
          </p:cNvSpPr>
          <p:nvPr/>
        </p:nvSpPr>
        <p:spPr>
          <a:xfrm>
            <a:off x="4762500" y="2776793"/>
            <a:ext cx="39433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1">
                <a:solidFill>
                  <a:srgbClr val="294D48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294D48"/>
                </a:solidFill>
                <a:latin typeface="Arial"/>
                <a:ea typeface="Arial"/>
                <a:cs typeface="Arial"/>
              </a:rPr>
              <a:t>Research methods</a:t>
            </a:r>
          </a:p>
        </p:txBody>
      </p:sp>
      <p:sp>
        <p:nvSpPr>
          <p:cNvPr id="10" name="Line Research methods">
            <a:extLst>
              <a:ext uri="{FF2B5EF4-FFF2-40B4-BE49-F238E27FC236}">
                <a16:creationId xmlns:a16="http://schemas.microsoft.com/office/drawing/2014/main" id="{8667A539-ACED-428B-95B4-5EBC545AA7BE}"/>
              </a:ext>
            </a:extLst>
          </p:cNvPr>
          <p:cNvSpPr>
            <a:spLocks noGrp="1"/>
          </p:cNvSpPr>
          <p:nvPr/>
        </p:nvSpPr>
        <p:spPr>
          <a:xfrm>
            <a:off x="4781550" y="3060958"/>
            <a:ext cx="3943350" cy="28575"/>
          </a:xfrm>
          <a:prstGeom prst="rect">
            <a:avLst/>
          </a:prstGeom>
          <a:solidFill>
            <a:srgbClr val="D66C42"/>
          </a:solidFill>
          <a:ln w="0">
            <a:noFill/>
          </a:ln>
        </p:spPr>
      </p:sp>
      <p:sp>
        <p:nvSpPr>
          <p:cNvPr id="11" name="Body Research methods">
            <a:extLst>
              <a:ext uri="{FF2B5EF4-FFF2-40B4-BE49-F238E27FC236}">
                <a16:creationId xmlns:a16="http://schemas.microsoft.com/office/drawing/2014/main" id="{A52B8D78-63A4-4BD7-9FA8-E6C2E45FC53B}"/>
              </a:ext>
            </a:extLst>
          </p:cNvPr>
          <p:cNvSpPr>
            <a:spLocks noGrp="1"/>
          </p:cNvSpPr>
          <p:nvPr/>
        </p:nvSpPr>
        <p:spPr>
          <a:xfrm>
            <a:off x="4781550" y="3177712"/>
            <a:ext cx="3943350" cy="276127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666666"/>
                </a:solidFill>
                <a:latin typeface="Arial"/>
                <a:ea typeface="Arial"/>
                <a:cs typeface="Arial"/>
              </a:rPr>
              <a:t>Describe the sample, data sources and methods used.</a:t>
            </a:r>
            <a:r>
              <a:rPr lang="pl-PL" sz="1200" b="0" dirty="0">
                <a:solidFill>
                  <a:srgbClr val="666666"/>
                </a:solidFill>
                <a:latin typeface="Arial"/>
                <a:ea typeface="Arial"/>
                <a:cs typeface="Arial"/>
              </a:rPr>
              <a:t> </a:t>
            </a:r>
            <a:r>
              <a:rPr lang="pl-PL" sz="1100" dirty="0"/>
              <a:t>Arial </a:t>
            </a:r>
            <a:r>
              <a:rPr lang="pl-PL" sz="1100" dirty="0" err="1"/>
              <a:t>font</a:t>
            </a:r>
            <a:r>
              <a:rPr lang="pl-PL" sz="1100" dirty="0"/>
              <a:t>, 10–12 pt.</a:t>
            </a:r>
            <a:endParaRPr sz="1200" b="0" dirty="0">
              <a:solidFill>
                <a:srgbClr val="66666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Page marker 1">
            <a:extLst>
              <a:ext uri="{FF2B5EF4-FFF2-40B4-BE49-F238E27FC236}">
                <a16:creationId xmlns:a16="http://schemas.microsoft.com/office/drawing/2014/main" id="{F1BA6245-95DF-4F7C-9E1F-7E12DD9B1C14}"/>
              </a:ext>
            </a:extLst>
          </p:cNvPr>
          <p:cNvSpPr>
            <a:spLocks noGrp="1"/>
          </p:cNvSpPr>
          <p:nvPr/>
        </p:nvSpPr>
        <p:spPr>
          <a:xfrm>
            <a:off x="419100" y="6486525"/>
            <a:ext cx="8305800" cy="19050"/>
          </a:xfrm>
          <a:prstGeom prst="rect">
            <a:avLst/>
          </a:prstGeom>
          <a:solidFill>
            <a:srgbClr val="D66C42"/>
          </a:solidFill>
          <a:ln w="0">
            <a:noFill/>
          </a:ln>
        </p:spPr>
      </p:sp>
      <p:sp>
        <p:nvSpPr>
          <p:cNvPr id="13" name="Slide number 1">
            <a:extLst>
              <a:ext uri="{FF2B5EF4-FFF2-40B4-BE49-F238E27FC236}">
                <a16:creationId xmlns:a16="http://schemas.microsoft.com/office/drawing/2014/main" id="{1DAD7D7D-6A6E-456D-9EE4-884615582033}"/>
              </a:ext>
            </a:extLst>
          </p:cNvPr>
          <p:cNvSpPr>
            <a:spLocks noGrp="1"/>
          </p:cNvSpPr>
          <p:nvPr/>
        </p:nvSpPr>
        <p:spPr>
          <a:xfrm>
            <a:off x="8496300" y="6543675"/>
            <a:ext cx="2286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975" b="1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666666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005325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/>
          <p:cNvPicPr>
            <a:picLocks noChangeAspect="1"/>
          </p:cNvPicPr>
          <p:nvPr/>
        </p:nvPicPr>
        <p:blipFill>
          <a:blip r:embed="rId3"/>
          <a:srcRect l="134" r="134"/>
          <a:stretch>
            <a:fillRect/>
          </a:stretch>
        </p:blipFill>
        <p:spPr>
          <a:xfrm>
            <a:off x="0" y="0"/>
            <a:ext cx="9144000" cy="1428750"/>
          </a:xfrm>
          <a:prstGeom prst="rect">
            <a:avLst/>
          </a:prstGeom>
        </p:spPr>
      </p:pic>
      <p:sp>
        <p:nvSpPr>
          <p:cNvPr id="4" name="Results and discussion">
            <a:extLst>
              <a:ext uri="{FF2B5EF4-FFF2-40B4-BE49-F238E27FC236}">
                <a16:creationId xmlns:a16="http://schemas.microsoft.com/office/drawing/2014/main" id="{3461440F-D618-4977-9802-85B56854ADB9}"/>
              </a:ext>
            </a:extLst>
          </p:cNvPr>
          <p:cNvSpPr>
            <a:spLocks noGrp="1"/>
          </p:cNvSpPr>
          <p:nvPr/>
        </p:nvSpPr>
        <p:spPr>
          <a:xfrm>
            <a:off x="289791" y="1604963"/>
            <a:ext cx="479944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1">
                <a:solidFill>
                  <a:srgbClr val="294D48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294D48"/>
                </a:solidFill>
                <a:latin typeface="Arial"/>
                <a:ea typeface="Arial"/>
                <a:cs typeface="Arial"/>
              </a:rPr>
              <a:t>Results and discussion</a:t>
            </a:r>
          </a:p>
        </p:txBody>
      </p:sp>
      <p:sp>
        <p:nvSpPr>
          <p:cNvPr id="5" name="Line Results and discussion">
            <a:extLst>
              <a:ext uri="{FF2B5EF4-FFF2-40B4-BE49-F238E27FC236}">
                <a16:creationId xmlns:a16="http://schemas.microsoft.com/office/drawing/2014/main" id="{64D7F040-FBF3-45E7-B4A0-8ECC735888EE}"/>
              </a:ext>
            </a:extLst>
          </p:cNvPr>
          <p:cNvSpPr>
            <a:spLocks noGrp="1"/>
          </p:cNvSpPr>
          <p:nvPr/>
        </p:nvSpPr>
        <p:spPr>
          <a:xfrm>
            <a:off x="289791" y="1893025"/>
            <a:ext cx="4799445" cy="28575"/>
          </a:xfrm>
          <a:prstGeom prst="rect">
            <a:avLst/>
          </a:prstGeom>
          <a:solidFill>
            <a:srgbClr val="D66C42"/>
          </a:solidFill>
          <a:ln w="0">
            <a:noFill/>
          </a:ln>
        </p:spPr>
      </p:sp>
      <p:sp>
        <p:nvSpPr>
          <p:cNvPr id="6" name="Body Results and discussion">
            <a:extLst>
              <a:ext uri="{FF2B5EF4-FFF2-40B4-BE49-F238E27FC236}">
                <a16:creationId xmlns:a16="http://schemas.microsoft.com/office/drawing/2014/main" id="{C8FB92F6-52B0-4800-9C0F-46EED28C301F}"/>
              </a:ext>
            </a:extLst>
          </p:cNvPr>
          <p:cNvSpPr>
            <a:spLocks noGrp="1"/>
          </p:cNvSpPr>
          <p:nvPr/>
        </p:nvSpPr>
        <p:spPr>
          <a:xfrm>
            <a:off x="289791" y="2007327"/>
            <a:ext cx="4799445" cy="430919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666666"/>
                </a:solidFill>
                <a:latin typeface="Arial"/>
                <a:ea typeface="Arial"/>
                <a:cs typeface="Arial"/>
              </a:rPr>
              <a:t>Present the key findings and discuss their meaning in one coherent paragraph. Relate the results to the research aim</a:t>
            </a:r>
            <a:r>
              <a:rPr lang="pl-PL" sz="1200" b="0" dirty="0">
                <a:solidFill>
                  <a:srgbClr val="666666"/>
                </a:solidFill>
                <a:latin typeface="Arial"/>
                <a:ea typeface="Arial"/>
                <a:cs typeface="Arial"/>
              </a:rPr>
              <a:t>.</a:t>
            </a:r>
            <a:r>
              <a:rPr lang="pl-PL" sz="1200" dirty="0"/>
              <a:t> </a:t>
            </a:r>
            <a:r>
              <a:rPr lang="pl-PL" sz="1000" dirty="0"/>
              <a:t>Arial </a:t>
            </a:r>
            <a:r>
              <a:rPr lang="pl-PL" sz="1000" dirty="0" err="1"/>
              <a:t>font</a:t>
            </a:r>
            <a:r>
              <a:rPr lang="pl-PL" sz="1000" dirty="0"/>
              <a:t>, 10–12 pt</a:t>
            </a:r>
            <a:r>
              <a:rPr lang="pl-PL" sz="1200" dirty="0"/>
              <a:t>.</a:t>
            </a:r>
            <a:endParaRPr sz="1200" b="0" dirty="0">
              <a:solidFill>
                <a:srgbClr val="66666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Conclusions">
            <a:extLst>
              <a:ext uri="{FF2B5EF4-FFF2-40B4-BE49-F238E27FC236}">
                <a16:creationId xmlns:a16="http://schemas.microsoft.com/office/drawing/2014/main" id="{61912AA3-B346-46A8-840A-78369954D8C7}"/>
              </a:ext>
            </a:extLst>
          </p:cNvPr>
          <p:cNvSpPr>
            <a:spLocks noGrp="1"/>
          </p:cNvSpPr>
          <p:nvPr/>
        </p:nvSpPr>
        <p:spPr>
          <a:xfrm>
            <a:off x="5375564" y="1604963"/>
            <a:ext cx="347864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1">
                <a:solidFill>
                  <a:srgbClr val="294D48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294D48"/>
                </a:solidFill>
                <a:latin typeface="Arial"/>
                <a:ea typeface="Arial"/>
                <a:cs typeface="Arial"/>
              </a:rPr>
              <a:t>Conclusions</a:t>
            </a:r>
          </a:p>
        </p:txBody>
      </p:sp>
      <p:sp>
        <p:nvSpPr>
          <p:cNvPr id="8" name="Line Conclusions">
            <a:extLst>
              <a:ext uri="{FF2B5EF4-FFF2-40B4-BE49-F238E27FC236}">
                <a16:creationId xmlns:a16="http://schemas.microsoft.com/office/drawing/2014/main" id="{BBB182A6-4507-4072-82B0-E5FA34340139}"/>
              </a:ext>
            </a:extLst>
          </p:cNvPr>
          <p:cNvSpPr>
            <a:spLocks noGrp="1"/>
          </p:cNvSpPr>
          <p:nvPr/>
        </p:nvSpPr>
        <p:spPr>
          <a:xfrm>
            <a:off x="5375564" y="1893025"/>
            <a:ext cx="3478645" cy="28575"/>
          </a:xfrm>
          <a:prstGeom prst="rect">
            <a:avLst/>
          </a:prstGeom>
          <a:solidFill>
            <a:srgbClr val="D66C42"/>
          </a:solidFill>
          <a:ln w="0">
            <a:noFill/>
          </a:ln>
        </p:spPr>
      </p:sp>
      <p:sp>
        <p:nvSpPr>
          <p:cNvPr id="9" name="Body Conclusions">
            <a:extLst>
              <a:ext uri="{FF2B5EF4-FFF2-40B4-BE49-F238E27FC236}">
                <a16:creationId xmlns:a16="http://schemas.microsoft.com/office/drawing/2014/main" id="{0CDF69D1-EF45-4DEC-B3F8-3898B6C0D963}"/>
              </a:ext>
            </a:extLst>
          </p:cNvPr>
          <p:cNvSpPr>
            <a:spLocks noGrp="1"/>
          </p:cNvSpPr>
          <p:nvPr/>
        </p:nvSpPr>
        <p:spPr>
          <a:xfrm>
            <a:off x="5375564" y="2007326"/>
            <a:ext cx="3478645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1200" b="0" dirty="0" err="1">
                <a:solidFill>
                  <a:srgbClr val="666666"/>
                </a:solidFill>
                <a:latin typeface="Arial"/>
                <a:ea typeface="Arial"/>
                <a:cs typeface="Arial"/>
              </a:rPr>
              <a:t>Summarise</a:t>
            </a:r>
            <a:r>
              <a:rPr sz="1200" b="0" dirty="0">
                <a:solidFill>
                  <a:srgbClr val="666666"/>
                </a:solidFill>
                <a:latin typeface="Arial"/>
                <a:ea typeface="Arial"/>
                <a:cs typeface="Arial"/>
              </a:rPr>
              <a:t> the main conclusions and implications for management theory and practice</a:t>
            </a:r>
            <a:r>
              <a:rPr lang="pl-PL" sz="1200" b="0" dirty="0">
                <a:solidFill>
                  <a:srgbClr val="666666"/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1200" dirty="0">
                <a:solidFill>
                  <a:srgbClr val="666666"/>
                </a:solidFill>
                <a:latin typeface="Arial"/>
                <a:ea typeface="Arial"/>
                <a:cs typeface="Arial"/>
              </a:rPr>
              <a:t>and identify the study's main limitations.</a:t>
            </a:r>
            <a:r>
              <a:rPr lang="pl-PL" sz="1200" dirty="0"/>
              <a:t> </a:t>
            </a:r>
            <a:r>
              <a:rPr lang="pl-PL" sz="1000" dirty="0"/>
              <a:t>Arial </a:t>
            </a:r>
            <a:r>
              <a:rPr lang="pl-PL" sz="1000" dirty="0" err="1"/>
              <a:t>font</a:t>
            </a:r>
            <a:r>
              <a:rPr lang="pl-PL" sz="1000" dirty="0"/>
              <a:t>, 10–12 pt.</a:t>
            </a:r>
            <a:endParaRPr sz="1200" b="0" dirty="0">
              <a:solidFill>
                <a:srgbClr val="66666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References">
            <a:extLst>
              <a:ext uri="{FF2B5EF4-FFF2-40B4-BE49-F238E27FC236}">
                <a16:creationId xmlns:a16="http://schemas.microsoft.com/office/drawing/2014/main" id="{CCFD202C-A7A9-487A-9DD3-48F0066D2245}"/>
              </a:ext>
            </a:extLst>
          </p:cNvPr>
          <p:cNvSpPr>
            <a:spLocks noGrp="1"/>
          </p:cNvSpPr>
          <p:nvPr/>
        </p:nvSpPr>
        <p:spPr>
          <a:xfrm>
            <a:off x="5375564" y="4850681"/>
            <a:ext cx="347864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75" b="1">
                <a:solidFill>
                  <a:srgbClr val="294D48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294D48"/>
                </a:solidFill>
                <a:latin typeface="Arial"/>
                <a:ea typeface="Arial"/>
                <a:cs typeface="Arial"/>
              </a:rPr>
              <a:t>References</a:t>
            </a:r>
          </a:p>
        </p:txBody>
      </p:sp>
      <p:sp>
        <p:nvSpPr>
          <p:cNvPr id="11" name="Line References">
            <a:extLst>
              <a:ext uri="{FF2B5EF4-FFF2-40B4-BE49-F238E27FC236}">
                <a16:creationId xmlns:a16="http://schemas.microsoft.com/office/drawing/2014/main" id="{FC6A8CEF-2317-4640-9D2E-4BC0C178C189}"/>
              </a:ext>
            </a:extLst>
          </p:cNvPr>
          <p:cNvSpPr>
            <a:spLocks noGrp="1"/>
          </p:cNvSpPr>
          <p:nvPr/>
        </p:nvSpPr>
        <p:spPr>
          <a:xfrm>
            <a:off x="5375564" y="5112474"/>
            <a:ext cx="3478645" cy="28575"/>
          </a:xfrm>
          <a:prstGeom prst="rect">
            <a:avLst/>
          </a:prstGeom>
          <a:solidFill>
            <a:srgbClr val="D66C42"/>
          </a:solidFill>
          <a:ln w="0">
            <a:noFill/>
          </a:ln>
        </p:spPr>
      </p:sp>
      <p:sp>
        <p:nvSpPr>
          <p:cNvPr id="12" name="Body References">
            <a:extLst>
              <a:ext uri="{FF2B5EF4-FFF2-40B4-BE49-F238E27FC236}">
                <a16:creationId xmlns:a16="http://schemas.microsoft.com/office/drawing/2014/main" id="{D7A701DC-25D9-4C5B-815F-0B3F011174E7}"/>
              </a:ext>
            </a:extLst>
          </p:cNvPr>
          <p:cNvSpPr>
            <a:spLocks noGrp="1"/>
          </p:cNvSpPr>
          <p:nvPr/>
        </p:nvSpPr>
        <p:spPr>
          <a:xfrm>
            <a:off x="5375564" y="5367337"/>
            <a:ext cx="3478645" cy="885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1000" b="0" dirty="0">
                <a:solidFill>
                  <a:srgbClr val="666666"/>
                </a:solidFill>
                <a:latin typeface="Arial"/>
                <a:ea typeface="Arial"/>
                <a:cs typeface="Arial"/>
              </a:rPr>
              <a:t>Author, year, publication title, source.</a:t>
            </a:r>
          </a:p>
          <a:p>
            <a:pPr>
              <a:defRPr sz="135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1000" b="0" dirty="0">
                <a:solidFill>
                  <a:srgbClr val="666666"/>
                </a:solidFill>
                <a:latin typeface="Arial"/>
                <a:ea typeface="Arial"/>
                <a:cs typeface="Arial"/>
              </a:rPr>
              <a:t>Author, year, publication title, source.</a:t>
            </a:r>
            <a:endParaRPr lang="pl-PL" sz="1000" b="0" dirty="0">
              <a:solidFill>
                <a:srgbClr val="666666"/>
              </a:solidFill>
              <a:latin typeface="Arial"/>
              <a:ea typeface="Arial"/>
              <a:cs typeface="Arial"/>
            </a:endParaRPr>
          </a:p>
          <a:p>
            <a:pPr>
              <a:defRPr sz="135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lang="en-US" sz="1000" dirty="0">
                <a:solidFill>
                  <a:srgbClr val="666666"/>
                </a:solidFill>
                <a:latin typeface="Arial"/>
                <a:ea typeface="Arial"/>
                <a:cs typeface="Arial"/>
              </a:rPr>
              <a:t>Author, year, publication title, source</a:t>
            </a:r>
            <a:endParaRPr lang="pl-PL" sz="1000" dirty="0">
              <a:solidFill>
                <a:srgbClr val="666666"/>
              </a:solidFill>
              <a:latin typeface="Arial"/>
              <a:ea typeface="Arial"/>
              <a:cs typeface="Arial"/>
            </a:endParaRPr>
          </a:p>
          <a:p>
            <a:pPr>
              <a:defRPr sz="135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lang="en-US" sz="1000" dirty="0">
                <a:solidFill>
                  <a:srgbClr val="666666"/>
                </a:solidFill>
                <a:latin typeface="Arial"/>
                <a:cs typeface="Arial"/>
              </a:rPr>
              <a:t>A maximum of three references directly related to the poster.</a:t>
            </a:r>
            <a:endParaRPr lang="pl-PL" sz="1000" dirty="0">
              <a:solidFill>
                <a:srgbClr val="666666"/>
              </a:solidFill>
              <a:latin typeface="Arial"/>
              <a:cs typeface="Arial"/>
            </a:endParaRPr>
          </a:p>
          <a:p>
            <a:pPr>
              <a:defRPr sz="135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lang="pl-PL" sz="1000" dirty="0"/>
              <a:t>Arial </a:t>
            </a:r>
            <a:r>
              <a:rPr lang="pl-PL" sz="1000" dirty="0" err="1"/>
              <a:t>font</a:t>
            </a:r>
            <a:r>
              <a:rPr lang="pl-PL" sz="1000" dirty="0"/>
              <a:t>, 8-10  pt.</a:t>
            </a:r>
            <a:endParaRPr sz="1000" b="0" dirty="0">
              <a:solidFill>
                <a:srgbClr val="66666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Page marker 2">
            <a:extLst>
              <a:ext uri="{FF2B5EF4-FFF2-40B4-BE49-F238E27FC236}">
                <a16:creationId xmlns:a16="http://schemas.microsoft.com/office/drawing/2014/main" id="{F098AE82-4A4C-44FE-936E-5E967E6D76E8}"/>
              </a:ext>
            </a:extLst>
          </p:cNvPr>
          <p:cNvSpPr>
            <a:spLocks noGrp="1"/>
          </p:cNvSpPr>
          <p:nvPr/>
        </p:nvSpPr>
        <p:spPr>
          <a:xfrm>
            <a:off x="419100" y="6486525"/>
            <a:ext cx="8305800" cy="19050"/>
          </a:xfrm>
          <a:prstGeom prst="rect">
            <a:avLst/>
          </a:prstGeom>
          <a:solidFill>
            <a:srgbClr val="D66C42"/>
          </a:solidFill>
          <a:ln w="0">
            <a:noFill/>
          </a:ln>
        </p:spPr>
      </p:sp>
      <p:sp>
        <p:nvSpPr>
          <p:cNvPr id="14" name="Slide number 2">
            <a:extLst>
              <a:ext uri="{FF2B5EF4-FFF2-40B4-BE49-F238E27FC236}">
                <a16:creationId xmlns:a16="http://schemas.microsoft.com/office/drawing/2014/main" id="{606F2C0C-81EF-4D58-88A6-E3F8CD63873D}"/>
              </a:ext>
            </a:extLst>
          </p:cNvPr>
          <p:cNvSpPr>
            <a:spLocks noGrp="1"/>
          </p:cNvSpPr>
          <p:nvPr/>
        </p:nvSpPr>
        <p:spPr>
          <a:xfrm>
            <a:off x="8496300" y="6543675"/>
            <a:ext cx="2286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975" b="1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666666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5106910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153</Words>
  <Application>Microsoft Office PowerPoint</Application>
  <DocSecurity>0</DocSecurity>
  <PresentationFormat>Pokaz na ekranie (4:3)</PresentationFormat>
  <Paragraphs>19</Paragraphs>
  <Slides>2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5" baseType="lpstr">
      <vt:lpstr>Arial</vt:lpstr>
      <vt:lpstr>Calibri</vt:lpstr>
      <vt:lpstr>ChatGPT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Magdalena Muradin</cp:lastModifiedBy>
  <cp:revision>4</cp:revision>
  <dcterms:created xsi:type="dcterms:W3CDTF">2026-09-16T08:02:46Z</dcterms:created>
  <dcterms:modified xsi:type="dcterms:W3CDTF">2026-09-16T16:20:03Z</dcterms:modified>
</cp:coreProperties>
</file>